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12192000" cy="6858000"/>
  <p:notesSz cx="6858000" cy="9144000"/>
  <p:embeddedFontLst>
    <p:embeddedFont>
      <p:font typeface="Arial Narrow" panose="020B0606020202030204" pitchFamily="34" charset="0"/>
      <p:regular r:id="rId25"/>
      <p:bold r:id="rId26"/>
      <p:italic r:id="rId27"/>
      <p:boldItalic r:id="rId28"/>
    </p:embeddedFont>
    <p:embeddedFont>
      <p:font typeface="Open Sans Light" panose="020B0306030504020204" pitchFamily="34"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6" roundtripDataSignature="AMtx7mgkd3gNixzWQ9XCKJxV2XAnpfkoF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D2F1043-8708-4C53-98BE-2F562AC69966}">
  <a:tblStyle styleId="{0D2F1043-8708-4C53-98BE-2F562AC69966}"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a:tcStyle>
        <a:tcBdr/>
        <a:fill>
          <a:solidFill>
            <a:srgbClr val="D0DEEF"/>
          </a:solidFill>
        </a:fill>
      </a:tcStyle>
    </a:band1H>
    <a:band2H>
      <a:tcTxStyle/>
      <a:tcStyle>
        <a:tcBdr/>
      </a:tcStyle>
    </a:band2H>
    <a:band1V>
      <a:tcTxStyle/>
      <a:tcStyle>
        <a:tcBdr/>
        <a:fill>
          <a:solidFill>
            <a:srgbClr val="D0DEEF"/>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7" d="100"/>
          <a:sy n="87" d="100"/>
        </p:scale>
        <p:origin x="499"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9" Type="http://schemas.openxmlformats.org/officeDocument/2006/relationships/theme" Target="theme/theme1.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customschemas.google.com/relationships/presentationmetadata" Target="meta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9" name="Google Shape;149;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0" name="Google Shape;150;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6" name="Google Shape;266;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7" name="Google Shape;267;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9" name="Google Shape;279;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0" name="Google Shape;280;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1" name="Google Shape;291;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2" name="Google Shape;292;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5" name="Google Shape;305;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6" name="Google Shape;316;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7" name="Google Shape;317;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7" name="Google Shape;327;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8" name="Google Shape;328;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 name="Google Shape;339;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0" name="Google Shape;340;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2" name="Google Shape;352;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4" name="Google Shape;364;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5" name="Google Shape;365;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6" name="Google Shape;376;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7" name="Google Shape;377;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0" name="Google Shape;17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1" name="Google Shape;171;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7" name="Google Shape;387;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8" name="Google Shape;388;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8" name="Google Shape;398;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9" name="Google Shape;399;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9" name="Google Shape;409;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1" name="Google Shape;18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2" name="Google Shape;182;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3" name="Google Shape;193;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4" name="Google Shape;194;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6" name="Google Shape;20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7" name="Google Shape;20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0" name="Google Shape;220;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2" name="Google Shape;232;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2" name="Google Shape;242;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3" name="Google Shape;243;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4" name="Google Shape;254;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5" name="Google Shape;255;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Zwei Inhalte" type="twoObj">
  <p:cSld name="TWO_OBJECTS">
    <p:spTree>
      <p:nvGrpSpPr>
        <p:cNvPr id="1" name="Shape 15"/>
        <p:cNvGrpSpPr/>
        <p:nvPr/>
      </p:nvGrpSpPr>
      <p:grpSpPr>
        <a:xfrm>
          <a:off x="0" y="0"/>
          <a:ext cx="0" cy="0"/>
          <a:chOff x="0" y="0"/>
          <a:chExt cx="0" cy="0"/>
        </a:xfrm>
      </p:grpSpPr>
      <p:sp>
        <p:nvSpPr>
          <p:cNvPr id="16" name="Google Shape;16;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2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 name="Google Shape;19;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el und vertikaler Text" type="vertTx">
  <p:cSld name="VERTICAL_TEXT">
    <p:spTree>
      <p:nvGrpSpPr>
        <p:cNvPr id="1" name="Shape 121"/>
        <p:cNvGrpSpPr/>
        <p:nvPr/>
      </p:nvGrpSpPr>
      <p:grpSpPr>
        <a:xfrm>
          <a:off x="0" y="0"/>
          <a:ext cx="0" cy="0"/>
          <a:chOff x="0" y="0"/>
          <a:chExt cx="0" cy="0"/>
        </a:xfrm>
      </p:grpSpPr>
      <p:sp>
        <p:nvSpPr>
          <p:cNvPr id="122" name="Google Shape;122;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3" name="Google Shape;123;p34"/>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4" name="Google Shape;124;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5" name="Google Shape;125;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6" name="Google Shape;126;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
        <p:nvSpPr>
          <p:cNvPr id="127" name="Google Shape;127;p34"/>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128" name="Google Shape;128;p34"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129" name="Google Shape;129;p34"/>
          <p:cNvGrpSpPr/>
          <p:nvPr/>
        </p:nvGrpSpPr>
        <p:grpSpPr>
          <a:xfrm>
            <a:off x="11222092" y="267493"/>
            <a:ext cx="719138" cy="593725"/>
            <a:chOff x="4876" y="255"/>
            <a:chExt cx="726" cy="599"/>
          </a:xfrm>
        </p:grpSpPr>
        <p:sp>
          <p:nvSpPr>
            <p:cNvPr id="130" name="Google Shape;130;p34"/>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1" name="Google Shape;131;p34"/>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2" name="Google Shape;132;p34"/>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3" name="Google Shape;133;p34"/>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kaler Titel und Text" type="vertTitleAndTx">
  <p:cSld name="VERTICAL_TITLE_AND_VERTICAL_TEXT">
    <p:spTree>
      <p:nvGrpSpPr>
        <p:cNvPr id="1" name="Shape 134"/>
        <p:cNvGrpSpPr/>
        <p:nvPr/>
      </p:nvGrpSpPr>
      <p:grpSpPr>
        <a:xfrm>
          <a:off x="0" y="0"/>
          <a:ext cx="0" cy="0"/>
          <a:chOff x="0" y="0"/>
          <a:chExt cx="0" cy="0"/>
        </a:xfrm>
      </p:grpSpPr>
      <p:sp>
        <p:nvSpPr>
          <p:cNvPr id="135" name="Google Shape;135;p35"/>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6" name="Google Shape;136;p35"/>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7" name="Google Shape;137;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8" name="Google Shape;138;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9" name="Google Shape;139;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
        <p:nvSpPr>
          <p:cNvPr id="140" name="Google Shape;140;p35"/>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141" name="Google Shape;141;p35"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142" name="Google Shape;142;p35"/>
          <p:cNvGrpSpPr/>
          <p:nvPr/>
        </p:nvGrpSpPr>
        <p:grpSpPr>
          <a:xfrm>
            <a:off x="11222092" y="267493"/>
            <a:ext cx="719138" cy="593725"/>
            <a:chOff x="4876" y="255"/>
            <a:chExt cx="726" cy="599"/>
          </a:xfrm>
        </p:grpSpPr>
        <p:sp>
          <p:nvSpPr>
            <p:cNvPr id="143" name="Google Shape;143;p35"/>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4" name="Google Shape;144;p35"/>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5" name="Google Shape;145;p35"/>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6" name="Google Shape;146;p35"/>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elfolie" type="title">
  <p:cSld name="TITLE">
    <p:spTree>
      <p:nvGrpSpPr>
        <p:cNvPr id="1" name="Shape 22"/>
        <p:cNvGrpSpPr/>
        <p:nvPr/>
      </p:nvGrpSpPr>
      <p:grpSpPr>
        <a:xfrm>
          <a:off x="0" y="0"/>
          <a:ext cx="0" cy="0"/>
          <a:chOff x="0" y="0"/>
          <a:chExt cx="0" cy="0"/>
        </a:xfrm>
      </p:grpSpPr>
      <p:sp>
        <p:nvSpPr>
          <p:cNvPr id="23" name="Google Shape;23;p26"/>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26"/>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5" name="Google Shape;25;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el und Inhalt" type="obj">
  <p:cSld name="OBJECT">
    <p:spTree>
      <p:nvGrpSpPr>
        <p:cNvPr id="1" name="Shape 28"/>
        <p:cNvGrpSpPr/>
        <p:nvPr/>
      </p:nvGrpSpPr>
      <p:grpSpPr>
        <a:xfrm>
          <a:off x="0" y="0"/>
          <a:ext cx="0" cy="0"/>
          <a:chOff x="0" y="0"/>
          <a:chExt cx="0" cy="0"/>
        </a:xfrm>
      </p:grpSpPr>
      <p:sp>
        <p:nvSpPr>
          <p:cNvPr id="29" name="Google Shape;29;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2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
        <p:nvSpPr>
          <p:cNvPr id="34" name="Google Shape;34;p27"/>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35" name="Google Shape;35;p27"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36" name="Google Shape;36;p27"/>
          <p:cNvGrpSpPr/>
          <p:nvPr/>
        </p:nvGrpSpPr>
        <p:grpSpPr>
          <a:xfrm>
            <a:off x="11222092" y="267493"/>
            <a:ext cx="719138" cy="593725"/>
            <a:chOff x="4876" y="255"/>
            <a:chExt cx="726" cy="599"/>
          </a:xfrm>
        </p:grpSpPr>
        <p:sp>
          <p:nvSpPr>
            <p:cNvPr id="37" name="Google Shape;37;p27"/>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8" name="Google Shape;38;p27"/>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9" name="Google Shape;39;p27"/>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0" name="Google Shape;40;p27"/>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Abschnitts-&#10;überschrift" type="secHead">
  <p:cSld name="SECTION_HEADER">
    <p:spTree>
      <p:nvGrpSpPr>
        <p:cNvPr id="1" name="Shape 41"/>
        <p:cNvGrpSpPr/>
        <p:nvPr/>
      </p:nvGrpSpPr>
      <p:grpSpPr>
        <a:xfrm>
          <a:off x="0" y="0"/>
          <a:ext cx="0" cy="0"/>
          <a:chOff x="0" y="0"/>
          <a:chExt cx="0" cy="0"/>
        </a:xfrm>
      </p:grpSpPr>
      <p:sp>
        <p:nvSpPr>
          <p:cNvPr id="42" name="Google Shape;42;p28"/>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 name="Google Shape;43;p28"/>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44" name="Google Shape;44;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
        <p:nvSpPr>
          <p:cNvPr id="47" name="Google Shape;47;p28"/>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48" name="Google Shape;48;p28"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49" name="Google Shape;49;p28"/>
          <p:cNvGrpSpPr/>
          <p:nvPr/>
        </p:nvGrpSpPr>
        <p:grpSpPr>
          <a:xfrm>
            <a:off x="11222092" y="267493"/>
            <a:ext cx="719138" cy="593725"/>
            <a:chOff x="4876" y="255"/>
            <a:chExt cx="726" cy="599"/>
          </a:xfrm>
        </p:grpSpPr>
        <p:sp>
          <p:nvSpPr>
            <p:cNvPr id="50" name="Google Shape;50;p28"/>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1" name="Google Shape;51;p28"/>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2" name="Google Shape;52;p28"/>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3" name="Google Shape;53;p28"/>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Vergleich" type="twoTxTwoObj">
  <p:cSld name="TWO_OBJECTS_WITH_TEXT">
    <p:spTree>
      <p:nvGrpSpPr>
        <p:cNvPr id="1" name="Shape 54"/>
        <p:cNvGrpSpPr/>
        <p:nvPr/>
      </p:nvGrpSpPr>
      <p:grpSpPr>
        <a:xfrm>
          <a:off x="0" y="0"/>
          <a:ext cx="0" cy="0"/>
          <a:chOff x="0" y="0"/>
          <a:chExt cx="0" cy="0"/>
        </a:xfrm>
      </p:grpSpPr>
      <p:sp>
        <p:nvSpPr>
          <p:cNvPr id="55" name="Google Shape;55;p29"/>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29"/>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7" name="Google Shape;57;p29"/>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29"/>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9" name="Google Shape;59;p29"/>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 name="Google Shape;62;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
        <p:nvSpPr>
          <p:cNvPr id="63" name="Google Shape;63;p29"/>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64" name="Google Shape;64;p29"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65" name="Google Shape;65;p29"/>
          <p:cNvGrpSpPr/>
          <p:nvPr/>
        </p:nvGrpSpPr>
        <p:grpSpPr>
          <a:xfrm>
            <a:off x="11222092" y="267493"/>
            <a:ext cx="719138" cy="593725"/>
            <a:chOff x="4876" y="255"/>
            <a:chExt cx="726" cy="599"/>
          </a:xfrm>
        </p:grpSpPr>
        <p:sp>
          <p:nvSpPr>
            <p:cNvPr id="66" name="Google Shape;66;p29"/>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7" name="Google Shape;67;p29"/>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8" name="Google Shape;68;p29"/>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9" name="Google Shape;69;p29"/>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Nur Titel" type="titleOnly">
  <p:cSld name="TITLE_ONLY">
    <p:spTree>
      <p:nvGrpSpPr>
        <p:cNvPr id="1" name="Shape 70"/>
        <p:cNvGrpSpPr/>
        <p:nvPr/>
      </p:nvGrpSpPr>
      <p:grpSpPr>
        <a:xfrm>
          <a:off x="0" y="0"/>
          <a:ext cx="0" cy="0"/>
          <a:chOff x="0" y="0"/>
          <a:chExt cx="0" cy="0"/>
        </a:xfrm>
      </p:grpSpPr>
      <p:sp>
        <p:nvSpPr>
          <p:cNvPr id="71" name="Google Shape;71;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2" name="Google Shape;72;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 name="Google Shape;74;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
        <p:nvSpPr>
          <p:cNvPr id="75" name="Google Shape;75;p30"/>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76" name="Google Shape;76;p30"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77" name="Google Shape;77;p30"/>
          <p:cNvGrpSpPr/>
          <p:nvPr/>
        </p:nvGrpSpPr>
        <p:grpSpPr>
          <a:xfrm>
            <a:off x="11222092" y="267493"/>
            <a:ext cx="719138" cy="593725"/>
            <a:chOff x="4876" y="255"/>
            <a:chExt cx="726" cy="599"/>
          </a:xfrm>
        </p:grpSpPr>
        <p:sp>
          <p:nvSpPr>
            <p:cNvPr id="78" name="Google Shape;78;p30"/>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9" name="Google Shape;79;p30"/>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0" name="Google Shape;80;p30"/>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1" name="Google Shape;81;p30"/>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Leer" type="blank">
  <p:cSld name="BLANK">
    <p:spTree>
      <p:nvGrpSpPr>
        <p:cNvPr id="1" name="Shape 82"/>
        <p:cNvGrpSpPr/>
        <p:nvPr/>
      </p:nvGrpSpPr>
      <p:grpSpPr>
        <a:xfrm>
          <a:off x="0" y="0"/>
          <a:ext cx="0" cy="0"/>
          <a:chOff x="0" y="0"/>
          <a:chExt cx="0" cy="0"/>
        </a:xfrm>
      </p:grpSpPr>
      <p:sp>
        <p:nvSpPr>
          <p:cNvPr id="83" name="Google Shape;83;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
        <p:nvSpPr>
          <p:cNvPr id="86" name="Google Shape;86;p31"/>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87" name="Google Shape;87;p31"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88" name="Google Shape;88;p31"/>
          <p:cNvGrpSpPr/>
          <p:nvPr/>
        </p:nvGrpSpPr>
        <p:grpSpPr>
          <a:xfrm>
            <a:off x="11222092" y="267493"/>
            <a:ext cx="719138" cy="593725"/>
            <a:chOff x="4876" y="255"/>
            <a:chExt cx="726" cy="599"/>
          </a:xfrm>
        </p:grpSpPr>
        <p:sp>
          <p:nvSpPr>
            <p:cNvPr id="89" name="Google Shape;89;p31"/>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0" name="Google Shape;90;p31"/>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1" name="Google Shape;91;p31"/>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2" name="Google Shape;92;p31"/>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Inhalt mit Überschrift" type="objTx">
  <p:cSld name="OBJECT_WITH_CAPTION_TEXT">
    <p:spTree>
      <p:nvGrpSpPr>
        <p:cNvPr id="1" name="Shape 93"/>
        <p:cNvGrpSpPr/>
        <p:nvPr/>
      </p:nvGrpSpPr>
      <p:grpSpPr>
        <a:xfrm>
          <a:off x="0" y="0"/>
          <a:ext cx="0" cy="0"/>
          <a:chOff x="0" y="0"/>
          <a:chExt cx="0" cy="0"/>
        </a:xfrm>
      </p:grpSpPr>
      <p:sp>
        <p:nvSpPr>
          <p:cNvPr id="94" name="Google Shape;94;p3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5" name="Google Shape;95;p32"/>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96" name="Google Shape;96;p32"/>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97" name="Google Shape;97;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8" name="Google Shape;98;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 name="Google Shape;99;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
        <p:nvSpPr>
          <p:cNvPr id="100" name="Google Shape;100;p32"/>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101" name="Google Shape;101;p32"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102" name="Google Shape;102;p32"/>
          <p:cNvGrpSpPr/>
          <p:nvPr/>
        </p:nvGrpSpPr>
        <p:grpSpPr>
          <a:xfrm>
            <a:off x="11222092" y="267493"/>
            <a:ext cx="719138" cy="593725"/>
            <a:chOff x="4876" y="255"/>
            <a:chExt cx="726" cy="599"/>
          </a:xfrm>
        </p:grpSpPr>
        <p:sp>
          <p:nvSpPr>
            <p:cNvPr id="103" name="Google Shape;103;p32"/>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4" name="Google Shape;104;p32"/>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5" name="Google Shape;105;p32"/>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6" name="Google Shape;106;p32"/>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ld mit Überschrift" type="picTx">
  <p:cSld name="PICTURE_WITH_CAPTION_TEXT">
    <p:spTree>
      <p:nvGrpSpPr>
        <p:cNvPr id="1" name="Shape 107"/>
        <p:cNvGrpSpPr/>
        <p:nvPr/>
      </p:nvGrpSpPr>
      <p:grpSpPr>
        <a:xfrm>
          <a:off x="0" y="0"/>
          <a:ext cx="0" cy="0"/>
          <a:chOff x="0" y="0"/>
          <a:chExt cx="0" cy="0"/>
        </a:xfrm>
      </p:grpSpPr>
      <p:sp>
        <p:nvSpPr>
          <p:cNvPr id="108" name="Google Shape;108;p3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9" name="Google Shape;109;p33"/>
          <p:cNvSpPr>
            <a:spLocks noGrp="1"/>
          </p:cNvSpPr>
          <p:nvPr>
            <p:ph type="pic" idx="2"/>
          </p:nvPr>
        </p:nvSpPr>
        <p:spPr>
          <a:xfrm>
            <a:off x="5183188" y="987425"/>
            <a:ext cx="6172200" cy="4873625"/>
          </a:xfrm>
          <a:prstGeom prst="rect">
            <a:avLst/>
          </a:prstGeom>
          <a:noFill/>
          <a:ln>
            <a:noFill/>
          </a:ln>
        </p:spPr>
      </p:sp>
      <p:sp>
        <p:nvSpPr>
          <p:cNvPr id="110" name="Google Shape;110;p33"/>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11" name="Google Shape;111;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2" name="Google Shape;112;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3" name="Google Shape;113;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‹Nr.›</a:t>
            </a:fld>
            <a:endParaRPr/>
          </a:p>
        </p:txBody>
      </p:sp>
      <p:sp>
        <p:nvSpPr>
          <p:cNvPr id="114" name="Google Shape;114;p33"/>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115" name="Google Shape;115;p33"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116" name="Google Shape;116;p33"/>
          <p:cNvGrpSpPr/>
          <p:nvPr/>
        </p:nvGrpSpPr>
        <p:grpSpPr>
          <a:xfrm>
            <a:off x="11222092" y="267493"/>
            <a:ext cx="719138" cy="593725"/>
            <a:chOff x="4876" y="255"/>
            <a:chExt cx="726" cy="599"/>
          </a:xfrm>
        </p:grpSpPr>
        <p:sp>
          <p:nvSpPr>
            <p:cNvPr id="117" name="Google Shape;117;p33"/>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8" name="Google Shape;118;p33"/>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9" name="Google Shape;119;p33"/>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0" name="Google Shape;120;p33"/>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‹Nr.›</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jp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5.jp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8" Type="http://schemas.openxmlformats.org/officeDocument/2006/relationships/hyperlink" Target="https://medium.com/@mrmaster907/introduction-random-forest-classification-by-example-6983d95c7b91" TargetMode="External"/><Relationship Id="rId3" Type="http://schemas.openxmlformats.org/officeDocument/2006/relationships/image" Target="../media/image12.png"/><Relationship Id="rId7" Type="http://schemas.openxmlformats.org/officeDocument/2006/relationships/hyperlink" Target="https://doi.org/10.9734/AJEE/2023/v20i3440" TargetMode="External"/><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hyperlink" Target="https://doi.org/10.3390/su13158200" TargetMode="External"/><Relationship Id="rId5" Type="http://schemas.openxmlformats.org/officeDocument/2006/relationships/hyperlink" Target="https://www.esa.int/ESA_Multimedia/Images/2017/10/African_land_cover" TargetMode="External"/><Relationship Id="rId4" Type="http://schemas.openxmlformats.org/officeDocument/2006/relationships/image" Target="../media/image11.png"/><Relationship Id="rId9" Type="http://schemas.openxmlformats.org/officeDocument/2006/relationships/hyperlink" Target="https://imakash3011.medium.com/k-means-clustering-ef8e9258d76a" TargetMode="External"/></Relationships>
</file>

<file path=ppt/slides/_rels/slide2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8.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1.png"/><Relationship Id="rId11" Type="http://schemas.openxmlformats.org/officeDocument/2006/relationships/image" Target="../media/image10.png"/><Relationship Id="rId5" Type="http://schemas.openxmlformats.org/officeDocument/2006/relationships/image" Target="../media/image20.png"/><Relationship Id="rId10" Type="http://schemas.openxmlformats.org/officeDocument/2006/relationships/image" Target="../media/image9.png"/><Relationship Id="rId4" Type="http://schemas.openxmlformats.org/officeDocument/2006/relationships/image" Target="../media/image19.png"/><Relationship Id="rId9"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3.jp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1"/>
          <p:cNvSpPr/>
          <p:nvPr/>
        </p:nvSpPr>
        <p:spPr>
          <a:xfrm>
            <a:off x="784614" y="283169"/>
            <a:ext cx="2418736" cy="115627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53" name="Google Shape;153;p1"/>
          <p:cNvSpPr txBox="1"/>
          <p:nvPr/>
        </p:nvSpPr>
        <p:spPr>
          <a:xfrm>
            <a:off x="1622838" y="2185490"/>
            <a:ext cx="9144000" cy="2768924"/>
          </a:xfrm>
          <a:prstGeom prst="rect">
            <a:avLst/>
          </a:prstGeom>
          <a:no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rgbClr val="1F4E79"/>
              </a:buClr>
              <a:buSzPct val="100000"/>
              <a:buFont typeface="Calibri"/>
              <a:buNone/>
            </a:pPr>
            <a:r>
              <a:rPr lang="en-US" sz="3100" b="1" i="0" u="none" strike="noStrike" cap="none">
                <a:solidFill>
                  <a:srgbClr val="1F4E79"/>
                </a:solidFill>
                <a:latin typeface="Calibri"/>
                <a:ea typeface="Calibri"/>
                <a:cs typeface="Calibri"/>
                <a:sym typeface="Calibri"/>
              </a:rPr>
              <a:t> </a:t>
            </a:r>
            <a:r>
              <a:rPr lang="en-US" sz="3700" b="1" i="0" u="none" strike="noStrike" cap="none">
                <a:solidFill>
                  <a:srgbClr val="1F4E79"/>
                </a:solidFill>
                <a:latin typeface="Calibri"/>
                <a:ea typeface="Calibri"/>
                <a:cs typeface="Calibri"/>
                <a:sym typeface="Calibri"/>
              </a:rPr>
              <a:t>EOCap4Africa</a:t>
            </a:r>
            <a:br>
              <a:rPr lang="en-US" sz="3100" b="1" i="0" u="none" strike="noStrike" cap="none">
                <a:solidFill>
                  <a:schemeClr val="dk1"/>
                </a:solidFill>
                <a:latin typeface="Calibri"/>
                <a:ea typeface="Calibri"/>
                <a:cs typeface="Calibri"/>
                <a:sym typeface="Calibri"/>
              </a:rPr>
            </a:br>
            <a:br>
              <a:rPr lang="en-US" sz="3100" b="1" i="0" u="none" strike="noStrike" cap="none">
                <a:solidFill>
                  <a:schemeClr val="dk1"/>
                </a:solidFill>
                <a:latin typeface="Calibri"/>
                <a:ea typeface="Calibri"/>
                <a:cs typeface="Calibri"/>
                <a:sym typeface="Calibri"/>
              </a:rPr>
            </a:br>
            <a:r>
              <a:rPr lang="en-US" sz="3100" b="1" i="0" u="none" strike="noStrike" cap="none">
                <a:solidFill>
                  <a:srgbClr val="1F4E79"/>
                </a:solidFill>
                <a:latin typeface="Calibri"/>
                <a:ea typeface="Calibri"/>
                <a:cs typeface="Calibri"/>
                <a:sym typeface="Calibri"/>
              </a:rPr>
              <a:t>9	Raster Analysis</a:t>
            </a:r>
            <a:endParaRPr/>
          </a:p>
          <a:p>
            <a:pPr marL="0" marR="0" lvl="0" indent="0" algn="ctr" rtl="0">
              <a:lnSpc>
                <a:spcPct val="90000"/>
              </a:lnSpc>
              <a:spcBef>
                <a:spcPts val="3000"/>
              </a:spcBef>
              <a:spcAft>
                <a:spcPts val="0"/>
              </a:spcAft>
              <a:buClr>
                <a:schemeClr val="dk1"/>
              </a:buClr>
              <a:buSzPct val="100000"/>
              <a:buFont typeface="Calibri"/>
              <a:buNone/>
            </a:pPr>
            <a:r>
              <a:rPr lang="en-US" sz="2500" b="1" i="0" u="none" strike="noStrike" cap="none">
                <a:solidFill>
                  <a:schemeClr val="dk1"/>
                </a:solidFill>
                <a:latin typeface="Calibri"/>
                <a:ea typeface="Calibri"/>
                <a:cs typeface="Calibri"/>
                <a:sym typeface="Calibri"/>
              </a:rPr>
              <a:t>c) Land Cover Classification</a:t>
            </a:r>
            <a:endParaRPr sz="2500" b="1" i="0" u="none" strike="noStrike" cap="none">
              <a:solidFill>
                <a:schemeClr val="dk1"/>
              </a:solidFill>
              <a:latin typeface="Calibri"/>
              <a:ea typeface="Calibri"/>
              <a:cs typeface="Calibri"/>
              <a:sym typeface="Calibri"/>
            </a:endParaRPr>
          </a:p>
        </p:txBody>
      </p:sp>
      <p:cxnSp>
        <p:nvCxnSpPr>
          <p:cNvPr id="154" name="Google Shape;154;p1"/>
          <p:cNvCxnSpPr/>
          <p:nvPr/>
        </p:nvCxnSpPr>
        <p:spPr>
          <a:xfrm>
            <a:off x="1938954" y="5032143"/>
            <a:ext cx="8522208" cy="0"/>
          </a:xfrm>
          <a:prstGeom prst="straightConnector1">
            <a:avLst/>
          </a:prstGeom>
          <a:noFill/>
          <a:ln w="31750" cap="flat" cmpd="sng">
            <a:solidFill>
              <a:srgbClr val="1E4E79"/>
            </a:solidFill>
            <a:prstDash val="solid"/>
            <a:miter lim="800000"/>
            <a:headEnd type="none" w="sm" len="sm"/>
            <a:tailEnd type="none" w="sm" len="sm"/>
          </a:ln>
        </p:spPr>
      </p:cxnSp>
      <p:grpSp>
        <p:nvGrpSpPr>
          <p:cNvPr id="155" name="Google Shape;155;p1"/>
          <p:cNvGrpSpPr/>
          <p:nvPr/>
        </p:nvGrpSpPr>
        <p:grpSpPr>
          <a:xfrm>
            <a:off x="1098931" y="5326428"/>
            <a:ext cx="9855759" cy="749899"/>
            <a:chOff x="1098931" y="5326428"/>
            <a:chExt cx="9855759" cy="749899"/>
          </a:xfrm>
        </p:grpSpPr>
        <p:grpSp>
          <p:nvGrpSpPr>
            <p:cNvPr id="156" name="Google Shape;156;p1"/>
            <p:cNvGrpSpPr/>
            <p:nvPr/>
          </p:nvGrpSpPr>
          <p:grpSpPr>
            <a:xfrm>
              <a:off x="1098931" y="5340828"/>
              <a:ext cx="9082114" cy="735499"/>
              <a:chOff x="609597" y="5421223"/>
              <a:chExt cx="9082114" cy="735499"/>
            </a:xfrm>
          </p:grpSpPr>
          <p:pic>
            <p:nvPicPr>
              <p:cNvPr id="157" name="Google Shape;157;p1" descr="Ein Bild, das Text, Schrift, Grafiken, Screenshot enthält.&#10;&#10;Automatisch generierte Beschreibung"/>
              <p:cNvPicPr preferRelativeResize="0"/>
              <p:nvPr/>
            </p:nvPicPr>
            <p:blipFill rotWithShape="1">
              <a:blip r:embed="rId3">
                <a:alphaModFix/>
              </a:blip>
              <a:srcRect/>
              <a:stretch/>
            </p:blipFill>
            <p:spPr>
              <a:xfrm>
                <a:off x="609597" y="5436722"/>
                <a:ext cx="1644246" cy="720000"/>
              </a:xfrm>
              <a:prstGeom prst="rect">
                <a:avLst/>
              </a:prstGeom>
              <a:noFill/>
              <a:ln>
                <a:noFill/>
              </a:ln>
            </p:spPr>
          </p:pic>
          <p:pic>
            <p:nvPicPr>
              <p:cNvPr id="158" name="Google Shape;158;p1" descr="Ein Bild, das Schrift, Grafiken, Logo, Screenshot enthält.&#10;&#10;Automatisch generierte Beschreibung"/>
              <p:cNvPicPr preferRelativeResize="0"/>
              <p:nvPr/>
            </p:nvPicPr>
            <p:blipFill rotWithShape="1">
              <a:blip r:embed="rId4">
                <a:alphaModFix/>
              </a:blip>
              <a:srcRect/>
              <a:stretch/>
            </p:blipFill>
            <p:spPr>
              <a:xfrm>
                <a:off x="2445867" y="5436722"/>
                <a:ext cx="861328" cy="720000"/>
              </a:xfrm>
              <a:prstGeom prst="rect">
                <a:avLst/>
              </a:prstGeom>
              <a:noFill/>
              <a:ln>
                <a:noFill/>
              </a:ln>
            </p:spPr>
          </p:pic>
          <p:pic>
            <p:nvPicPr>
              <p:cNvPr id="159" name="Google Shape;159;p1" descr="Ein Bild, das Schwarz, Dunkelheit enthält.&#10;&#10;Automatisch generierte Beschreibung"/>
              <p:cNvPicPr preferRelativeResize="0"/>
              <p:nvPr/>
            </p:nvPicPr>
            <p:blipFill rotWithShape="1">
              <a:blip r:embed="rId5">
                <a:alphaModFix/>
              </a:blip>
              <a:srcRect/>
              <a:stretch/>
            </p:blipFill>
            <p:spPr>
              <a:xfrm>
                <a:off x="3499219" y="5436722"/>
                <a:ext cx="1800000" cy="720000"/>
              </a:xfrm>
              <a:prstGeom prst="rect">
                <a:avLst/>
              </a:prstGeom>
              <a:noFill/>
              <a:ln>
                <a:noFill/>
              </a:ln>
            </p:spPr>
          </p:pic>
          <p:pic>
            <p:nvPicPr>
              <p:cNvPr id="160" name="Google Shape;160;p1" descr="Ein Bild, das Logo, Grafiken, Symbol, Clipart enthält.&#10;&#10;Automatisch generierte Beschreibung"/>
              <p:cNvPicPr preferRelativeResize="0"/>
              <p:nvPr/>
            </p:nvPicPr>
            <p:blipFill rotWithShape="1">
              <a:blip r:embed="rId6">
                <a:alphaModFix/>
              </a:blip>
              <a:srcRect/>
              <a:stretch/>
            </p:blipFill>
            <p:spPr>
              <a:xfrm>
                <a:off x="5491243" y="5436722"/>
                <a:ext cx="837209" cy="720000"/>
              </a:xfrm>
              <a:prstGeom prst="rect">
                <a:avLst/>
              </a:prstGeom>
              <a:noFill/>
              <a:ln>
                <a:noFill/>
              </a:ln>
            </p:spPr>
          </p:pic>
          <p:pic>
            <p:nvPicPr>
              <p:cNvPr id="161" name="Google Shape;161;p1" descr="Ein Bild, das Text, Logo, Design, Darstellung enthält.&#10;&#10;Automatisch generierte Beschreibung"/>
              <p:cNvPicPr preferRelativeResize="0"/>
              <p:nvPr/>
            </p:nvPicPr>
            <p:blipFill rotWithShape="1">
              <a:blip r:embed="rId7">
                <a:alphaModFix/>
              </a:blip>
              <a:srcRect/>
              <a:stretch/>
            </p:blipFill>
            <p:spPr>
              <a:xfrm>
                <a:off x="6520476" y="5421223"/>
                <a:ext cx="2278481" cy="720000"/>
              </a:xfrm>
              <a:prstGeom prst="rect">
                <a:avLst/>
              </a:prstGeom>
              <a:noFill/>
              <a:ln>
                <a:noFill/>
              </a:ln>
            </p:spPr>
          </p:pic>
          <p:pic>
            <p:nvPicPr>
              <p:cNvPr id="162" name="Google Shape;162;p1" descr="Ein Bild, das Symbol, Grafiken, Flagge enthält.&#10;&#10;Automatisch generierte Beschreibung"/>
              <p:cNvPicPr preferRelativeResize="0"/>
              <p:nvPr/>
            </p:nvPicPr>
            <p:blipFill rotWithShape="1">
              <a:blip r:embed="rId8">
                <a:alphaModFix/>
              </a:blip>
              <a:srcRect/>
              <a:stretch/>
            </p:blipFill>
            <p:spPr>
              <a:xfrm>
                <a:off x="8990981" y="5421223"/>
                <a:ext cx="700730" cy="720000"/>
              </a:xfrm>
              <a:prstGeom prst="rect">
                <a:avLst/>
              </a:prstGeom>
              <a:noFill/>
              <a:ln>
                <a:noFill/>
              </a:ln>
            </p:spPr>
          </p:pic>
        </p:grpSp>
        <p:pic>
          <p:nvPicPr>
            <p:cNvPr id="163" name="Google Shape;163;p1" descr="KNUST Logo"/>
            <p:cNvPicPr preferRelativeResize="0"/>
            <p:nvPr/>
          </p:nvPicPr>
          <p:blipFill rotWithShape="1">
            <a:blip r:embed="rId9">
              <a:alphaModFix/>
            </a:blip>
            <a:srcRect/>
            <a:stretch/>
          </p:blipFill>
          <p:spPr>
            <a:xfrm>
              <a:off x="10373069" y="5326428"/>
              <a:ext cx="581621" cy="734400"/>
            </a:xfrm>
            <a:prstGeom prst="rect">
              <a:avLst/>
            </a:prstGeom>
            <a:noFill/>
            <a:ln>
              <a:noFill/>
            </a:ln>
          </p:spPr>
        </p:pic>
      </p:grpSp>
      <p:grpSp>
        <p:nvGrpSpPr>
          <p:cNvPr id="164" name="Google Shape;164;p1"/>
          <p:cNvGrpSpPr/>
          <p:nvPr/>
        </p:nvGrpSpPr>
        <p:grpSpPr>
          <a:xfrm>
            <a:off x="1622838" y="139853"/>
            <a:ext cx="9360000" cy="1377319"/>
            <a:chOff x="1622838" y="139853"/>
            <a:chExt cx="9360000" cy="1377319"/>
          </a:xfrm>
        </p:grpSpPr>
        <p:pic>
          <p:nvPicPr>
            <p:cNvPr id="165" name="Google Shape;165;p1"/>
            <p:cNvPicPr preferRelativeResize="0"/>
            <p:nvPr/>
          </p:nvPicPr>
          <p:blipFill rotWithShape="1">
            <a:blip r:embed="rId10">
              <a:alphaModFix/>
            </a:blip>
            <a:srcRect/>
            <a:stretch/>
          </p:blipFill>
          <p:spPr>
            <a:xfrm>
              <a:off x="1622838" y="139853"/>
              <a:ext cx="9360000" cy="1377319"/>
            </a:xfrm>
            <a:prstGeom prst="rect">
              <a:avLst/>
            </a:prstGeom>
            <a:noFill/>
            <a:ln>
              <a:noFill/>
            </a:ln>
          </p:spPr>
        </p:pic>
        <p:pic>
          <p:nvPicPr>
            <p:cNvPr id="166" name="Google Shape;166;p1" descr="Ein Bild, das Text, Schrift, Grafiken, weiß enthält.&#10;&#10;Automatisch generierte Beschreibung"/>
            <p:cNvPicPr preferRelativeResize="0"/>
            <p:nvPr/>
          </p:nvPicPr>
          <p:blipFill rotWithShape="1">
            <a:blip r:embed="rId11">
              <a:alphaModFix/>
            </a:blip>
            <a:srcRect/>
            <a:stretch/>
          </p:blipFill>
          <p:spPr>
            <a:xfrm>
              <a:off x="5218909" y="300517"/>
              <a:ext cx="2646279" cy="936347"/>
            </a:xfrm>
            <a:prstGeom prst="rect">
              <a:avLst/>
            </a:prstGeom>
            <a:noFill/>
            <a:ln>
              <a:noFill/>
            </a:ln>
          </p:spPr>
        </p:pic>
      </p:grpSp>
      <p:pic>
        <p:nvPicPr>
          <p:cNvPr id="167" name="Google Shape;167;p1"/>
          <p:cNvPicPr preferRelativeResize="0"/>
          <p:nvPr/>
        </p:nvPicPr>
        <p:blipFill rotWithShape="1">
          <a:blip r:embed="rId12">
            <a:alphaModFix amt="30000"/>
          </a:blip>
          <a:srcRect/>
          <a:stretch/>
        </p:blipFill>
        <p:spPr>
          <a:xfrm rot="-5400000">
            <a:off x="-3042044" y="3163081"/>
            <a:ext cx="6768000" cy="53183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10"/>
          <p:cNvSpPr txBox="1"/>
          <p:nvPr/>
        </p:nvSpPr>
        <p:spPr>
          <a:xfrm>
            <a:off x="2174225" y="-5257"/>
            <a:ext cx="8036000"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US" sz="3200" b="1">
                <a:solidFill>
                  <a:schemeClr val="dk1"/>
                </a:solidFill>
                <a:latin typeface="Arial Narrow"/>
                <a:ea typeface="Arial Narrow"/>
                <a:cs typeface="Arial Narrow"/>
                <a:sym typeface="Arial Narrow"/>
              </a:rPr>
              <a:t>Supervised classification – Maximum likelihood</a:t>
            </a:r>
            <a:endParaRPr sz="1800">
              <a:solidFill>
                <a:schemeClr val="dk1"/>
              </a:solidFill>
              <a:latin typeface="Calibri"/>
              <a:ea typeface="Calibri"/>
              <a:cs typeface="Calibri"/>
              <a:sym typeface="Calibri"/>
            </a:endParaRPr>
          </a:p>
        </p:txBody>
      </p:sp>
      <p:pic>
        <p:nvPicPr>
          <p:cNvPr id="270" name="Google Shape;270;p10"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271" name="Google Shape;271;p10"/>
          <p:cNvSpPr txBox="1">
            <a:spLocks noGrp="1"/>
          </p:cNvSpPr>
          <p:nvPr>
            <p:ph type="ftr" idx="11"/>
          </p:nvPr>
        </p:nvSpPr>
        <p:spPr>
          <a:xfrm>
            <a:off x="3307202" y="6537437"/>
            <a:ext cx="5583646" cy="171943"/>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E9c Land Cover Classification</a:t>
            </a:r>
            <a:endParaRPr/>
          </a:p>
          <a:p>
            <a:pPr marL="0" lvl="0" indent="0" algn="ctr" rtl="0">
              <a:spcBef>
                <a:spcPts val="0"/>
              </a:spcBef>
              <a:spcAft>
                <a:spcPts val="0"/>
              </a:spcAft>
              <a:buNone/>
            </a:pPr>
            <a:endParaRPr/>
          </a:p>
        </p:txBody>
      </p:sp>
      <p:sp>
        <p:nvSpPr>
          <p:cNvPr id="272" name="Google Shape;272;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10</a:t>
            </a:fld>
            <a:endParaRPr/>
          </a:p>
        </p:txBody>
      </p:sp>
      <p:pic>
        <p:nvPicPr>
          <p:cNvPr id="273" name="Google Shape;273;p10"/>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274" name="Google Shape;274;p10"/>
          <p:cNvSpPr txBox="1"/>
          <p:nvPr/>
        </p:nvSpPr>
        <p:spPr>
          <a:xfrm>
            <a:off x="1075593" y="2094035"/>
            <a:ext cx="4611600" cy="26781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a:solidFill>
                  <a:schemeClr val="dk1"/>
                </a:solidFill>
                <a:latin typeface="Arial Narrow"/>
                <a:ea typeface="Arial Narrow"/>
                <a:cs typeface="Arial Narrow"/>
                <a:sym typeface="Arial Narrow"/>
              </a:rPr>
              <a:t>How MLC Works</a:t>
            </a:r>
            <a:endParaRPr/>
          </a:p>
          <a:p>
            <a:pPr marL="228600" marR="0" lvl="0" indent="-228600" algn="l" rtl="0">
              <a:spcBef>
                <a:spcPts val="0"/>
              </a:spcBef>
              <a:spcAft>
                <a:spcPts val="0"/>
              </a:spcAft>
              <a:buClr>
                <a:schemeClr val="dk1"/>
              </a:buClr>
              <a:buSzPts val="2400"/>
              <a:buFont typeface="Arial"/>
              <a:buChar char="●"/>
            </a:pPr>
            <a:r>
              <a:rPr lang="en-US" sz="2400">
                <a:solidFill>
                  <a:schemeClr val="dk1"/>
                </a:solidFill>
                <a:latin typeface="Arial Narrow"/>
                <a:ea typeface="Arial Narrow"/>
                <a:cs typeface="Arial Narrow"/>
                <a:sym typeface="Arial Narrow"/>
              </a:rPr>
              <a:t>Estimates probability density functions for each class</a:t>
            </a:r>
            <a:endParaRPr sz="2400">
              <a:solidFill>
                <a:schemeClr val="dk1"/>
              </a:solidFill>
              <a:latin typeface="Arial Narrow"/>
              <a:ea typeface="Arial Narrow"/>
              <a:cs typeface="Arial Narrow"/>
              <a:sym typeface="Arial Narrow"/>
            </a:endParaRPr>
          </a:p>
          <a:p>
            <a:pPr marL="228600" marR="0" lvl="0" indent="-228600" algn="l" rtl="0">
              <a:spcBef>
                <a:spcPts val="0"/>
              </a:spcBef>
              <a:spcAft>
                <a:spcPts val="0"/>
              </a:spcAft>
              <a:buClr>
                <a:schemeClr val="dk1"/>
              </a:buClr>
              <a:buSzPts val="2400"/>
              <a:buFont typeface="Arial"/>
              <a:buChar char="●"/>
            </a:pPr>
            <a:r>
              <a:rPr lang="en-US" sz="2400">
                <a:solidFill>
                  <a:schemeClr val="dk1"/>
                </a:solidFill>
                <a:latin typeface="Arial Narrow"/>
                <a:ea typeface="Arial Narrow"/>
                <a:cs typeface="Arial Narrow"/>
                <a:sym typeface="Arial Narrow"/>
              </a:rPr>
              <a:t>Assigns pixels to the class with the highest probability</a:t>
            </a:r>
            <a:endParaRPr sz="2400">
              <a:solidFill>
                <a:schemeClr val="dk1"/>
              </a:solidFill>
              <a:latin typeface="Arial Narrow"/>
              <a:ea typeface="Arial Narrow"/>
              <a:cs typeface="Arial Narrow"/>
              <a:sym typeface="Arial Narrow"/>
            </a:endParaRPr>
          </a:p>
          <a:p>
            <a:pPr marL="228600" marR="0" lvl="0" indent="-228600" algn="l" rtl="0">
              <a:spcBef>
                <a:spcPts val="0"/>
              </a:spcBef>
              <a:spcAft>
                <a:spcPts val="0"/>
              </a:spcAft>
              <a:buClr>
                <a:schemeClr val="dk1"/>
              </a:buClr>
              <a:buSzPts val="2400"/>
              <a:buFont typeface="Arial"/>
              <a:buChar char="●"/>
            </a:pPr>
            <a:r>
              <a:rPr lang="en-US" sz="2400">
                <a:solidFill>
                  <a:schemeClr val="dk1"/>
                </a:solidFill>
                <a:latin typeface="Arial Narrow"/>
                <a:ea typeface="Arial Narrow"/>
                <a:cs typeface="Arial Narrow"/>
                <a:sym typeface="Arial Narrow"/>
              </a:rPr>
              <a:t>Uses a Bayesian decision rule to minimize classification errors</a:t>
            </a:r>
            <a:endParaRPr sz="2400">
              <a:solidFill>
                <a:schemeClr val="dk1"/>
              </a:solidFill>
              <a:latin typeface="Arial Narrow"/>
              <a:ea typeface="Arial Narrow"/>
              <a:cs typeface="Arial Narrow"/>
              <a:sym typeface="Arial Narrow"/>
            </a:endParaRPr>
          </a:p>
        </p:txBody>
      </p:sp>
      <p:pic>
        <p:nvPicPr>
          <p:cNvPr id="275" name="Google Shape;275;p10" descr="Ein Bild, das Text, Screenshot, Grafikdesign, Grafiken enthält.&#10;&#10;KI-generierte Inhalte können fehlerhaft sein."/>
          <p:cNvPicPr preferRelativeResize="0"/>
          <p:nvPr/>
        </p:nvPicPr>
        <p:blipFill rotWithShape="1">
          <a:blip r:embed="rId5">
            <a:alphaModFix/>
          </a:blip>
          <a:srcRect/>
          <a:stretch/>
        </p:blipFill>
        <p:spPr>
          <a:xfrm>
            <a:off x="6030058" y="1487365"/>
            <a:ext cx="5165481" cy="3883270"/>
          </a:xfrm>
          <a:prstGeom prst="rect">
            <a:avLst/>
          </a:prstGeom>
          <a:noFill/>
          <a:ln>
            <a:noFill/>
          </a:ln>
        </p:spPr>
      </p:pic>
      <p:sp>
        <p:nvSpPr>
          <p:cNvPr id="276" name="Google Shape;276;p10"/>
          <p:cNvSpPr txBox="1"/>
          <p:nvPr/>
        </p:nvSpPr>
        <p:spPr>
          <a:xfrm>
            <a:off x="5923143" y="5370179"/>
            <a:ext cx="2551366"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Arial Narrow"/>
                <a:ea typeface="Arial Narrow"/>
                <a:cs typeface="Arial Narrow"/>
                <a:sym typeface="Arial Narrow"/>
              </a:rPr>
              <a:t>(Vahidi et al. 2023)</a:t>
            </a:r>
            <a:endParaRPr sz="1800">
              <a:solidFill>
                <a:schemeClr val="dk1"/>
              </a:solidFill>
              <a:latin typeface="Arial Narrow"/>
              <a:ea typeface="Arial Narrow"/>
              <a:cs typeface="Arial Narrow"/>
              <a:sym typeface="Arial Narrow"/>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11"/>
          <p:cNvSpPr txBox="1"/>
          <p:nvPr/>
        </p:nvSpPr>
        <p:spPr>
          <a:xfrm>
            <a:off x="2174225" y="-5257"/>
            <a:ext cx="8036000"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US" sz="3200" b="1">
                <a:solidFill>
                  <a:schemeClr val="dk1"/>
                </a:solidFill>
                <a:latin typeface="Arial Narrow"/>
                <a:ea typeface="Arial Narrow"/>
                <a:cs typeface="Arial Narrow"/>
                <a:sym typeface="Arial Narrow"/>
              </a:rPr>
              <a:t>Supervised classification – Maximum likelihood</a:t>
            </a:r>
            <a:endParaRPr sz="1800">
              <a:solidFill>
                <a:schemeClr val="dk1"/>
              </a:solidFill>
              <a:latin typeface="Calibri"/>
              <a:ea typeface="Calibri"/>
              <a:cs typeface="Calibri"/>
              <a:sym typeface="Calibri"/>
            </a:endParaRPr>
          </a:p>
        </p:txBody>
      </p:sp>
      <p:pic>
        <p:nvPicPr>
          <p:cNvPr id="283" name="Google Shape;283;p11"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284" name="Google Shape;284;p11"/>
          <p:cNvSpPr txBox="1">
            <a:spLocks noGrp="1"/>
          </p:cNvSpPr>
          <p:nvPr>
            <p:ph type="ftr" idx="11"/>
          </p:nvPr>
        </p:nvSpPr>
        <p:spPr>
          <a:xfrm>
            <a:off x="3307202" y="6537437"/>
            <a:ext cx="5583646" cy="171943"/>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E9c Land Cover Classification</a:t>
            </a:r>
            <a:endParaRPr/>
          </a:p>
          <a:p>
            <a:pPr marL="0" lvl="0" indent="0" algn="ctr" rtl="0">
              <a:spcBef>
                <a:spcPts val="0"/>
              </a:spcBef>
              <a:spcAft>
                <a:spcPts val="0"/>
              </a:spcAft>
              <a:buNone/>
            </a:pPr>
            <a:endParaRPr/>
          </a:p>
        </p:txBody>
      </p:sp>
      <p:sp>
        <p:nvSpPr>
          <p:cNvPr id="285" name="Google Shape;285;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pic>
        <p:nvPicPr>
          <p:cNvPr id="286" name="Google Shape;286;p11"/>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287" name="Google Shape;287;p11"/>
          <p:cNvSpPr/>
          <p:nvPr/>
        </p:nvSpPr>
        <p:spPr>
          <a:xfrm>
            <a:off x="1208840" y="1366819"/>
            <a:ext cx="4201144" cy="4127985"/>
          </a:xfrm>
          <a:prstGeom prst="rect">
            <a:avLst/>
          </a:prstGeom>
          <a:solidFill>
            <a:srgbClr val="A8D08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a:solidFill>
                  <a:schemeClr val="lt1"/>
                </a:solidFill>
                <a:latin typeface="Arial Narrow"/>
                <a:ea typeface="Arial Narrow"/>
                <a:cs typeface="Arial Narrow"/>
                <a:sym typeface="Arial Narrow"/>
              </a:rPr>
              <a:t>Advantages</a:t>
            </a:r>
            <a:endParaRPr/>
          </a:p>
          <a:p>
            <a:pPr marL="342900" marR="0" lvl="0" indent="-190500" algn="ctr" rtl="0">
              <a:spcBef>
                <a:spcPts val="0"/>
              </a:spcBef>
              <a:spcAft>
                <a:spcPts val="0"/>
              </a:spcAft>
              <a:buClr>
                <a:schemeClr val="dk1"/>
              </a:buClr>
              <a:buSzPts val="2400"/>
              <a:buFont typeface="Arial"/>
              <a:buNone/>
            </a:pPr>
            <a:endParaRPr sz="2400" b="1">
              <a:solidFill>
                <a:schemeClr val="lt1"/>
              </a:solidFill>
              <a:latin typeface="Arial Narrow"/>
              <a:ea typeface="Arial Narrow"/>
              <a:cs typeface="Arial Narrow"/>
              <a:sym typeface="Arial Narrow"/>
            </a:endParaRPr>
          </a:p>
          <a:p>
            <a:pPr marL="342900" marR="0" lvl="0" indent="-342900" algn="l" rtl="0">
              <a:spcBef>
                <a:spcPts val="0"/>
              </a:spcBef>
              <a:spcAft>
                <a:spcPts val="0"/>
              </a:spcAft>
              <a:buClr>
                <a:schemeClr val="lt1"/>
              </a:buClr>
              <a:buSzPts val="2400"/>
              <a:buFont typeface="Arial"/>
              <a:buChar char="•"/>
            </a:pPr>
            <a:r>
              <a:rPr lang="en-US" sz="2400">
                <a:solidFill>
                  <a:schemeClr val="lt1"/>
                </a:solidFill>
                <a:latin typeface="Calibri"/>
                <a:ea typeface="Calibri"/>
                <a:cs typeface="Calibri"/>
                <a:sym typeface="Calibri"/>
              </a:rPr>
              <a:t>Well-established, widely used in remote sensing</a:t>
            </a:r>
            <a:endParaRPr/>
          </a:p>
          <a:p>
            <a:pPr marL="342900" marR="0" lvl="0" indent="-342900" algn="l" rtl="0">
              <a:spcBef>
                <a:spcPts val="0"/>
              </a:spcBef>
              <a:spcAft>
                <a:spcPts val="0"/>
              </a:spcAft>
              <a:buClr>
                <a:schemeClr val="lt1"/>
              </a:buClr>
              <a:buSzPts val="2400"/>
              <a:buFont typeface="Arial"/>
              <a:buChar char="•"/>
            </a:pPr>
            <a:r>
              <a:rPr lang="en-US" sz="2400">
                <a:solidFill>
                  <a:schemeClr val="lt1"/>
                </a:solidFill>
                <a:latin typeface="Calibri"/>
                <a:ea typeface="Calibri"/>
                <a:cs typeface="Calibri"/>
                <a:sym typeface="Calibri"/>
              </a:rPr>
              <a:t>Provides probabilistic confidence levels</a:t>
            </a:r>
            <a:endParaRPr sz="1800">
              <a:solidFill>
                <a:schemeClr val="lt1"/>
              </a:solidFill>
              <a:latin typeface="Calibri"/>
              <a:ea typeface="Calibri"/>
              <a:cs typeface="Calibri"/>
              <a:sym typeface="Calibri"/>
            </a:endParaRPr>
          </a:p>
          <a:p>
            <a:pPr marL="342900" marR="0" lvl="0" indent="-342900" algn="l" rtl="0">
              <a:spcBef>
                <a:spcPts val="0"/>
              </a:spcBef>
              <a:spcAft>
                <a:spcPts val="0"/>
              </a:spcAft>
              <a:buClr>
                <a:schemeClr val="lt1"/>
              </a:buClr>
              <a:buSzPts val="2400"/>
              <a:buFont typeface="Arial"/>
              <a:buChar char="•"/>
            </a:pPr>
            <a:r>
              <a:rPr lang="en-US" sz="2400">
                <a:solidFill>
                  <a:schemeClr val="lt1"/>
                </a:solidFill>
                <a:latin typeface="Calibri"/>
                <a:ea typeface="Calibri"/>
                <a:cs typeface="Calibri"/>
                <a:sym typeface="Calibri"/>
              </a:rPr>
              <a:t>Works well if data follows a normal distribution</a:t>
            </a:r>
            <a:endParaRPr sz="1800">
              <a:solidFill>
                <a:schemeClr val="lt1"/>
              </a:solidFill>
              <a:latin typeface="Calibri"/>
              <a:ea typeface="Calibri"/>
              <a:cs typeface="Calibri"/>
              <a:sym typeface="Calibri"/>
            </a:endParaRPr>
          </a:p>
          <a:p>
            <a:pPr marL="0" marR="0" lvl="0" indent="0" algn="l" rtl="0">
              <a:spcBef>
                <a:spcPts val="0"/>
              </a:spcBef>
              <a:spcAft>
                <a:spcPts val="0"/>
              </a:spcAft>
              <a:buNone/>
            </a:pPr>
            <a:endParaRPr sz="2400">
              <a:solidFill>
                <a:schemeClr val="lt1"/>
              </a:solidFill>
              <a:latin typeface="Arial Narrow"/>
              <a:ea typeface="Arial Narrow"/>
              <a:cs typeface="Arial Narrow"/>
              <a:sym typeface="Arial Narrow"/>
            </a:endParaRPr>
          </a:p>
        </p:txBody>
      </p:sp>
      <p:sp>
        <p:nvSpPr>
          <p:cNvPr id="288" name="Google Shape;288;p11"/>
          <p:cNvSpPr/>
          <p:nvPr/>
        </p:nvSpPr>
        <p:spPr>
          <a:xfrm>
            <a:off x="6784630" y="1366817"/>
            <a:ext cx="4201144" cy="4127985"/>
          </a:xfrm>
          <a:prstGeom prst="rect">
            <a:avLst/>
          </a:prstGeom>
          <a:solidFill>
            <a:srgbClr val="F4B0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a:solidFill>
                  <a:schemeClr val="lt1"/>
                </a:solidFill>
                <a:latin typeface="Arial Narrow"/>
                <a:ea typeface="Arial Narrow"/>
                <a:cs typeface="Arial Narrow"/>
                <a:sym typeface="Arial Narrow"/>
              </a:rPr>
              <a:t>Disadvantages</a:t>
            </a:r>
            <a:endParaRPr sz="2400" b="1">
              <a:solidFill>
                <a:schemeClr val="lt1"/>
              </a:solidFill>
              <a:latin typeface="Arial Narrow"/>
              <a:ea typeface="Arial Narrow"/>
              <a:cs typeface="Arial Narrow"/>
              <a:sym typeface="Arial Narrow"/>
            </a:endParaRPr>
          </a:p>
          <a:p>
            <a:pPr marL="342900" marR="0" lvl="0" indent="-190500" algn="ctr" rtl="0">
              <a:spcBef>
                <a:spcPts val="0"/>
              </a:spcBef>
              <a:spcAft>
                <a:spcPts val="0"/>
              </a:spcAft>
              <a:buClr>
                <a:schemeClr val="dk1"/>
              </a:buClr>
              <a:buSzPts val="2400"/>
              <a:buFont typeface="Arial"/>
              <a:buNone/>
            </a:pPr>
            <a:endParaRPr sz="2400" b="1">
              <a:solidFill>
                <a:schemeClr val="lt1"/>
              </a:solidFill>
              <a:latin typeface="Arial Narrow"/>
              <a:ea typeface="Arial Narrow"/>
              <a:cs typeface="Arial Narrow"/>
              <a:sym typeface="Arial Narrow"/>
            </a:endParaRPr>
          </a:p>
          <a:p>
            <a:pPr marL="342900" marR="0" lvl="0" indent="-342900" algn="l" rtl="0">
              <a:spcBef>
                <a:spcPts val="0"/>
              </a:spcBef>
              <a:spcAft>
                <a:spcPts val="0"/>
              </a:spcAft>
              <a:buClr>
                <a:schemeClr val="lt1"/>
              </a:buClr>
              <a:buSzPts val="2400"/>
              <a:buFont typeface="Arial"/>
              <a:buChar char="•"/>
            </a:pPr>
            <a:r>
              <a:rPr lang="en-US" sz="2400">
                <a:solidFill>
                  <a:schemeClr val="lt1"/>
                </a:solidFill>
                <a:latin typeface="Calibri"/>
                <a:ea typeface="Calibri"/>
                <a:cs typeface="Calibri"/>
                <a:sym typeface="Calibri"/>
              </a:rPr>
              <a:t>Assumes normality, which may not always be true</a:t>
            </a:r>
            <a:endParaRPr sz="2400">
              <a:solidFill>
                <a:schemeClr val="lt1"/>
              </a:solidFill>
              <a:latin typeface="Arial Narrow"/>
              <a:ea typeface="Arial Narrow"/>
              <a:cs typeface="Arial Narrow"/>
              <a:sym typeface="Arial Narrow"/>
            </a:endParaRPr>
          </a:p>
          <a:p>
            <a:pPr marL="342900" marR="0" lvl="0" indent="-342900" algn="l" rtl="0">
              <a:spcBef>
                <a:spcPts val="0"/>
              </a:spcBef>
              <a:spcAft>
                <a:spcPts val="0"/>
              </a:spcAft>
              <a:buClr>
                <a:schemeClr val="lt1"/>
              </a:buClr>
              <a:buSzPts val="2400"/>
              <a:buFont typeface="Arial"/>
              <a:buChar char="•"/>
            </a:pPr>
            <a:r>
              <a:rPr lang="en-US" sz="2400">
                <a:solidFill>
                  <a:schemeClr val="lt1"/>
                </a:solidFill>
                <a:latin typeface="Calibri"/>
                <a:ea typeface="Calibri"/>
                <a:cs typeface="Calibri"/>
                <a:sym typeface="Calibri"/>
              </a:rPr>
              <a:t>Performance depends on the quality of training data</a:t>
            </a:r>
            <a:endParaRPr sz="2400">
              <a:solidFill>
                <a:schemeClr val="lt1"/>
              </a:solidFill>
              <a:latin typeface="Arial Narrow"/>
              <a:ea typeface="Arial Narrow"/>
              <a:cs typeface="Arial Narrow"/>
              <a:sym typeface="Arial Narrow"/>
            </a:endParaRPr>
          </a:p>
          <a:p>
            <a:pPr marL="342900" marR="0" lvl="0" indent="-342900" algn="l" rtl="0">
              <a:spcBef>
                <a:spcPts val="0"/>
              </a:spcBef>
              <a:spcAft>
                <a:spcPts val="0"/>
              </a:spcAft>
              <a:buClr>
                <a:schemeClr val="lt1"/>
              </a:buClr>
              <a:buSzPts val="2400"/>
              <a:buFont typeface="Arial"/>
              <a:buChar char="•"/>
            </a:pPr>
            <a:r>
              <a:rPr lang="en-US" sz="2400">
                <a:solidFill>
                  <a:schemeClr val="lt1"/>
                </a:solidFill>
                <a:latin typeface="Calibri"/>
                <a:ea typeface="Calibri"/>
                <a:cs typeface="Calibri"/>
                <a:sym typeface="Calibri"/>
              </a:rPr>
              <a:t>Struggles with highly heterogeneous land cover types</a:t>
            </a:r>
            <a:endParaRPr sz="2400">
              <a:solidFill>
                <a:schemeClr val="lt1"/>
              </a:solidFill>
              <a:latin typeface="Arial Narrow"/>
              <a:ea typeface="Arial Narrow"/>
              <a:cs typeface="Arial Narrow"/>
              <a:sym typeface="Arial Narrow"/>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13"/>
          <p:cNvSpPr txBox="1"/>
          <p:nvPr/>
        </p:nvSpPr>
        <p:spPr>
          <a:xfrm>
            <a:off x="2174225" y="-5257"/>
            <a:ext cx="8036000"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US" sz="3200" b="1">
                <a:solidFill>
                  <a:schemeClr val="dk1"/>
                </a:solidFill>
                <a:latin typeface="Arial Narrow"/>
                <a:ea typeface="Arial Narrow"/>
                <a:cs typeface="Arial Narrow"/>
                <a:sym typeface="Arial Narrow"/>
              </a:rPr>
              <a:t>Supervised classification – Random forest</a:t>
            </a:r>
            <a:endParaRPr sz="1800">
              <a:solidFill>
                <a:schemeClr val="dk1"/>
              </a:solidFill>
              <a:latin typeface="Calibri"/>
              <a:ea typeface="Calibri"/>
              <a:cs typeface="Calibri"/>
              <a:sym typeface="Calibri"/>
            </a:endParaRPr>
          </a:p>
        </p:txBody>
      </p:sp>
      <p:pic>
        <p:nvPicPr>
          <p:cNvPr id="295" name="Google Shape;295;p13"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296" name="Google Shape;296;p13"/>
          <p:cNvSpPr txBox="1">
            <a:spLocks noGrp="1"/>
          </p:cNvSpPr>
          <p:nvPr>
            <p:ph type="ftr" idx="11"/>
          </p:nvPr>
        </p:nvSpPr>
        <p:spPr>
          <a:xfrm>
            <a:off x="3307202" y="6537437"/>
            <a:ext cx="5583646" cy="171943"/>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E9c Land Cover Classification</a:t>
            </a:r>
            <a:endParaRPr/>
          </a:p>
          <a:p>
            <a:pPr marL="0" lvl="0" indent="0" algn="ctr" rtl="0">
              <a:spcBef>
                <a:spcPts val="0"/>
              </a:spcBef>
              <a:spcAft>
                <a:spcPts val="0"/>
              </a:spcAft>
              <a:buNone/>
            </a:pPr>
            <a:endParaRPr/>
          </a:p>
        </p:txBody>
      </p:sp>
      <p:sp>
        <p:nvSpPr>
          <p:cNvPr id="297" name="Google Shape;297;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pic>
        <p:nvPicPr>
          <p:cNvPr id="298" name="Google Shape;298;p13"/>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299" name="Google Shape;299;p13"/>
          <p:cNvSpPr txBox="1"/>
          <p:nvPr/>
        </p:nvSpPr>
        <p:spPr>
          <a:xfrm>
            <a:off x="1003404" y="1813298"/>
            <a:ext cx="4611564" cy="34163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a:solidFill>
                  <a:schemeClr val="dk1"/>
                </a:solidFill>
                <a:latin typeface="Arial Narrow"/>
                <a:ea typeface="Arial Narrow"/>
                <a:cs typeface="Arial Narrow"/>
                <a:sym typeface="Arial Narrow"/>
              </a:rPr>
              <a:t>How RF Works</a:t>
            </a:r>
            <a:endParaRPr/>
          </a:p>
          <a:p>
            <a:pPr marL="457200" marR="0" lvl="0" indent="-457200" algn="l" rtl="0">
              <a:spcBef>
                <a:spcPts val="0"/>
              </a:spcBef>
              <a:spcAft>
                <a:spcPts val="0"/>
              </a:spcAft>
              <a:buClr>
                <a:schemeClr val="dk1"/>
              </a:buClr>
              <a:buSzPts val="2400"/>
              <a:buFont typeface="Arial Narrow"/>
              <a:buAutoNum type="arabicPeriod"/>
            </a:pPr>
            <a:r>
              <a:rPr lang="en-US" sz="2400">
                <a:solidFill>
                  <a:schemeClr val="dk1"/>
                </a:solidFill>
                <a:latin typeface="Arial Narrow"/>
                <a:ea typeface="Arial Narrow"/>
                <a:cs typeface="Arial Narrow"/>
                <a:sym typeface="Arial Narrow"/>
              </a:rPr>
              <a:t>Creates multiple decision trees from random subsets of training data</a:t>
            </a:r>
            <a:endParaRPr sz="2400">
              <a:solidFill>
                <a:schemeClr val="dk1"/>
              </a:solidFill>
              <a:latin typeface="Arial Narrow"/>
              <a:ea typeface="Arial Narrow"/>
              <a:cs typeface="Arial Narrow"/>
              <a:sym typeface="Arial Narrow"/>
            </a:endParaRPr>
          </a:p>
          <a:p>
            <a:pPr marL="457200" marR="0" lvl="0" indent="-457200" algn="l" rtl="0">
              <a:spcBef>
                <a:spcPts val="0"/>
              </a:spcBef>
              <a:spcAft>
                <a:spcPts val="0"/>
              </a:spcAft>
              <a:buClr>
                <a:schemeClr val="dk1"/>
              </a:buClr>
              <a:buSzPts val="2400"/>
              <a:buFont typeface="Arial Narrow"/>
              <a:buAutoNum type="arabicPeriod"/>
            </a:pPr>
            <a:r>
              <a:rPr lang="en-US" sz="2400">
                <a:solidFill>
                  <a:schemeClr val="dk1"/>
                </a:solidFill>
                <a:latin typeface="Arial Narrow"/>
                <a:ea typeface="Arial Narrow"/>
                <a:cs typeface="Arial Narrow"/>
                <a:sym typeface="Arial Narrow"/>
              </a:rPr>
              <a:t>Each tree classifies pixels independently</a:t>
            </a:r>
            <a:endParaRPr/>
          </a:p>
          <a:p>
            <a:pPr marL="457200" marR="0" lvl="0" indent="-457200" algn="l" rtl="0">
              <a:spcBef>
                <a:spcPts val="0"/>
              </a:spcBef>
              <a:spcAft>
                <a:spcPts val="0"/>
              </a:spcAft>
              <a:buClr>
                <a:schemeClr val="dk1"/>
              </a:buClr>
              <a:buSzPts val="2400"/>
              <a:buFont typeface="Arial Narrow"/>
              <a:buAutoNum type="arabicPeriod"/>
            </a:pPr>
            <a:r>
              <a:rPr lang="en-US" sz="2400">
                <a:solidFill>
                  <a:schemeClr val="dk1"/>
                </a:solidFill>
                <a:latin typeface="Arial Narrow"/>
                <a:ea typeface="Arial Narrow"/>
                <a:cs typeface="Arial Narrow"/>
                <a:sym typeface="Arial Narrow"/>
              </a:rPr>
              <a:t>The final classification is determined by a majority vote</a:t>
            </a:r>
            <a:endParaRPr sz="1800">
              <a:solidFill>
                <a:schemeClr val="dk1"/>
              </a:solidFill>
              <a:latin typeface="Arial Narrow"/>
              <a:ea typeface="Arial Narrow"/>
              <a:cs typeface="Arial Narrow"/>
              <a:sym typeface="Arial Narrow"/>
            </a:endParaRPr>
          </a:p>
          <a:p>
            <a:pPr marL="228600" marR="0" lvl="0" indent="-76200" algn="l" rtl="0">
              <a:spcBef>
                <a:spcPts val="0"/>
              </a:spcBef>
              <a:spcAft>
                <a:spcPts val="0"/>
              </a:spcAft>
              <a:buClr>
                <a:schemeClr val="dk1"/>
              </a:buClr>
              <a:buSzPts val="2400"/>
              <a:buFont typeface="Calibri"/>
              <a:buNone/>
            </a:pPr>
            <a:endParaRPr sz="2400">
              <a:solidFill>
                <a:schemeClr val="dk1"/>
              </a:solidFill>
              <a:latin typeface="Arial Narrow"/>
              <a:ea typeface="Arial Narrow"/>
              <a:cs typeface="Arial Narrow"/>
              <a:sym typeface="Arial Narrow"/>
            </a:endParaRPr>
          </a:p>
        </p:txBody>
      </p:sp>
      <p:sp>
        <p:nvSpPr>
          <p:cNvPr id="300" name="Google Shape;300;p13"/>
          <p:cNvSpPr txBox="1"/>
          <p:nvPr/>
        </p:nvSpPr>
        <p:spPr>
          <a:xfrm>
            <a:off x="5433859" y="5145590"/>
            <a:ext cx="2551366"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Arial Narrow"/>
                <a:ea typeface="Arial Narrow"/>
                <a:cs typeface="Arial Narrow"/>
                <a:sym typeface="Arial Narrow"/>
              </a:rPr>
              <a:t>(Khushvaktov 2023)</a:t>
            </a:r>
            <a:endParaRPr sz="1800">
              <a:solidFill>
                <a:schemeClr val="dk1"/>
              </a:solidFill>
              <a:latin typeface="Arial Narrow"/>
              <a:ea typeface="Arial Narrow"/>
              <a:cs typeface="Arial Narrow"/>
              <a:sym typeface="Arial Narrow"/>
            </a:endParaRPr>
          </a:p>
        </p:txBody>
      </p:sp>
      <p:pic>
        <p:nvPicPr>
          <p:cNvPr id="301" name="Google Shape;301;p13" descr="Ein Bild, das Text, Diagramm, Screenshot, Reihe enthält.&#10;&#10;KI-generierte Inhalte können fehlerhaft sein."/>
          <p:cNvPicPr preferRelativeResize="0"/>
          <p:nvPr/>
        </p:nvPicPr>
        <p:blipFill rotWithShape="1">
          <a:blip r:embed="rId5">
            <a:alphaModFix/>
          </a:blip>
          <a:srcRect/>
          <a:stretch/>
        </p:blipFill>
        <p:spPr>
          <a:xfrm>
            <a:off x="5430253" y="1628273"/>
            <a:ext cx="6360695" cy="360145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14"/>
          <p:cNvSpPr txBox="1"/>
          <p:nvPr/>
        </p:nvSpPr>
        <p:spPr>
          <a:xfrm>
            <a:off x="2174225" y="-5257"/>
            <a:ext cx="8036000"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US" sz="3200" b="1">
                <a:solidFill>
                  <a:schemeClr val="dk1"/>
                </a:solidFill>
                <a:latin typeface="Arial Narrow"/>
                <a:ea typeface="Arial Narrow"/>
                <a:cs typeface="Arial Narrow"/>
                <a:sym typeface="Arial Narrow"/>
              </a:rPr>
              <a:t>Supervised classification – Random forest</a:t>
            </a:r>
            <a:endParaRPr sz="1800">
              <a:solidFill>
                <a:schemeClr val="dk1"/>
              </a:solidFill>
              <a:latin typeface="Calibri"/>
              <a:ea typeface="Calibri"/>
              <a:cs typeface="Calibri"/>
              <a:sym typeface="Calibri"/>
            </a:endParaRPr>
          </a:p>
        </p:txBody>
      </p:sp>
      <p:pic>
        <p:nvPicPr>
          <p:cNvPr id="308" name="Google Shape;308;p14"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309" name="Google Shape;309;p14"/>
          <p:cNvSpPr txBox="1">
            <a:spLocks noGrp="1"/>
          </p:cNvSpPr>
          <p:nvPr>
            <p:ph type="ftr" idx="11"/>
          </p:nvPr>
        </p:nvSpPr>
        <p:spPr>
          <a:xfrm>
            <a:off x="3307202" y="6537437"/>
            <a:ext cx="5583646" cy="171943"/>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E9c Land Cover Classification</a:t>
            </a:r>
            <a:endParaRPr/>
          </a:p>
          <a:p>
            <a:pPr marL="0" lvl="0" indent="0" algn="ctr" rtl="0">
              <a:spcBef>
                <a:spcPts val="0"/>
              </a:spcBef>
              <a:spcAft>
                <a:spcPts val="0"/>
              </a:spcAft>
              <a:buNone/>
            </a:pPr>
            <a:endParaRPr/>
          </a:p>
        </p:txBody>
      </p:sp>
      <p:sp>
        <p:nvSpPr>
          <p:cNvPr id="310" name="Google Shape;310;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13</a:t>
            </a:fld>
            <a:endParaRPr/>
          </a:p>
        </p:txBody>
      </p:sp>
      <p:pic>
        <p:nvPicPr>
          <p:cNvPr id="311" name="Google Shape;311;p14"/>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312" name="Google Shape;312;p14"/>
          <p:cNvSpPr/>
          <p:nvPr/>
        </p:nvSpPr>
        <p:spPr>
          <a:xfrm>
            <a:off x="1208840" y="1366819"/>
            <a:ext cx="4201144" cy="4127985"/>
          </a:xfrm>
          <a:prstGeom prst="rect">
            <a:avLst/>
          </a:prstGeom>
          <a:solidFill>
            <a:srgbClr val="A8D08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a:solidFill>
                  <a:schemeClr val="lt1"/>
                </a:solidFill>
                <a:latin typeface="Arial Narrow"/>
                <a:ea typeface="Arial Narrow"/>
                <a:cs typeface="Arial Narrow"/>
                <a:sym typeface="Arial Narrow"/>
              </a:rPr>
              <a:t>Advantages</a:t>
            </a:r>
            <a:endParaRPr/>
          </a:p>
          <a:p>
            <a:pPr marL="342900" marR="0" lvl="0" indent="-190500" algn="ctr" rtl="0">
              <a:spcBef>
                <a:spcPts val="0"/>
              </a:spcBef>
              <a:spcAft>
                <a:spcPts val="0"/>
              </a:spcAft>
              <a:buClr>
                <a:schemeClr val="dk1"/>
              </a:buClr>
              <a:buSzPts val="2400"/>
              <a:buFont typeface="Arial"/>
              <a:buNone/>
            </a:pPr>
            <a:endParaRPr sz="2400" b="1">
              <a:solidFill>
                <a:schemeClr val="lt1"/>
              </a:solidFill>
              <a:latin typeface="Arial Narrow"/>
              <a:ea typeface="Arial Narrow"/>
              <a:cs typeface="Arial Narrow"/>
              <a:sym typeface="Arial Narrow"/>
            </a:endParaRPr>
          </a:p>
          <a:p>
            <a:pPr marL="342900" marR="0" lvl="0" indent="-342900" algn="l" rtl="0">
              <a:spcBef>
                <a:spcPts val="0"/>
              </a:spcBef>
              <a:spcAft>
                <a:spcPts val="0"/>
              </a:spcAft>
              <a:buClr>
                <a:schemeClr val="lt1"/>
              </a:buClr>
              <a:buSzPts val="2400"/>
              <a:buFont typeface="Arial"/>
              <a:buChar char="•"/>
            </a:pPr>
            <a:r>
              <a:rPr lang="en-US" sz="2400">
                <a:solidFill>
                  <a:schemeClr val="lt1"/>
                </a:solidFill>
                <a:latin typeface="Arial Narrow"/>
                <a:ea typeface="Arial Narrow"/>
                <a:cs typeface="Arial Narrow"/>
                <a:sym typeface="Arial Narrow"/>
              </a:rPr>
              <a:t>Handles large datasets with high accuracy</a:t>
            </a:r>
            <a:endParaRPr sz="2400">
              <a:solidFill>
                <a:schemeClr val="lt1"/>
              </a:solidFill>
              <a:latin typeface="Arial Narrow"/>
              <a:ea typeface="Arial Narrow"/>
              <a:cs typeface="Arial Narrow"/>
              <a:sym typeface="Arial Narrow"/>
            </a:endParaRPr>
          </a:p>
          <a:p>
            <a:pPr marL="342900" marR="0" lvl="0" indent="-342900" algn="l" rtl="0">
              <a:spcBef>
                <a:spcPts val="0"/>
              </a:spcBef>
              <a:spcAft>
                <a:spcPts val="0"/>
              </a:spcAft>
              <a:buClr>
                <a:schemeClr val="lt1"/>
              </a:buClr>
              <a:buSzPts val="2400"/>
              <a:buFont typeface="Arial"/>
              <a:buChar char="•"/>
            </a:pPr>
            <a:r>
              <a:rPr lang="en-US" sz="2400">
                <a:solidFill>
                  <a:schemeClr val="lt1"/>
                </a:solidFill>
                <a:latin typeface="Arial Narrow"/>
                <a:ea typeface="Arial Narrow"/>
                <a:cs typeface="Arial Narrow"/>
                <a:sym typeface="Arial Narrow"/>
              </a:rPr>
              <a:t>Does not assume a normal distribution</a:t>
            </a:r>
            <a:endParaRPr sz="2400">
              <a:solidFill>
                <a:schemeClr val="lt1"/>
              </a:solidFill>
              <a:latin typeface="Arial Narrow"/>
              <a:ea typeface="Arial Narrow"/>
              <a:cs typeface="Arial Narrow"/>
              <a:sym typeface="Arial Narrow"/>
            </a:endParaRPr>
          </a:p>
          <a:p>
            <a:pPr marL="342900" marR="0" lvl="0" indent="-342900" algn="l" rtl="0">
              <a:spcBef>
                <a:spcPts val="0"/>
              </a:spcBef>
              <a:spcAft>
                <a:spcPts val="0"/>
              </a:spcAft>
              <a:buClr>
                <a:schemeClr val="lt1"/>
              </a:buClr>
              <a:buSzPts val="2400"/>
              <a:buFont typeface="Arial"/>
              <a:buChar char="•"/>
            </a:pPr>
            <a:r>
              <a:rPr lang="en-US" sz="2400">
                <a:solidFill>
                  <a:schemeClr val="lt1"/>
                </a:solidFill>
                <a:latin typeface="Arial Narrow"/>
                <a:ea typeface="Arial Narrow"/>
                <a:cs typeface="Arial Narrow"/>
                <a:sym typeface="Arial Narrow"/>
              </a:rPr>
              <a:t>Resistant to overfitting due to ensemble averaging</a:t>
            </a:r>
            <a:endParaRPr sz="1800">
              <a:solidFill>
                <a:schemeClr val="lt1"/>
              </a:solidFill>
              <a:latin typeface="Arial Narrow"/>
              <a:ea typeface="Arial Narrow"/>
              <a:cs typeface="Arial Narrow"/>
              <a:sym typeface="Arial Narrow"/>
            </a:endParaRPr>
          </a:p>
        </p:txBody>
      </p:sp>
      <p:sp>
        <p:nvSpPr>
          <p:cNvPr id="313" name="Google Shape;313;p14"/>
          <p:cNvSpPr/>
          <p:nvPr/>
        </p:nvSpPr>
        <p:spPr>
          <a:xfrm>
            <a:off x="6704419" y="1366817"/>
            <a:ext cx="4201144" cy="4127985"/>
          </a:xfrm>
          <a:prstGeom prst="rect">
            <a:avLst/>
          </a:prstGeom>
          <a:solidFill>
            <a:srgbClr val="F4B0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a:solidFill>
                  <a:schemeClr val="lt1"/>
                </a:solidFill>
                <a:latin typeface="Arial Narrow"/>
                <a:ea typeface="Arial Narrow"/>
                <a:cs typeface="Arial Narrow"/>
                <a:sym typeface="Arial Narrow"/>
              </a:rPr>
              <a:t>Disadvantages</a:t>
            </a:r>
            <a:endParaRPr sz="2400" b="1">
              <a:solidFill>
                <a:schemeClr val="lt1"/>
              </a:solidFill>
              <a:latin typeface="Arial Narrow"/>
              <a:ea typeface="Arial Narrow"/>
              <a:cs typeface="Arial Narrow"/>
              <a:sym typeface="Arial Narrow"/>
            </a:endParaRPr>
          </a:p>
          <a:p>
            <a:pPr marL="342900" marR="0" lvl="0" indent="-190500" algn="ctr" rtl="0">
              <a:spcBef>
                <a:spcPts val="0"/>
              </a:spcBef>
              <a:spcAft>
                <a:spcPts val="0"/>
              </a:spcAft>
              <a:buClr>
                <a:schemeClr val="dk1"/>
              </a:buClr>
              <a:buSzPts val="2400"/>
              <a:buFont typeface="Arial"/>
              <a:buNone/>
            </a:pPr>
            <a:endParaRPr sz="2400" b="1">
              <a:solidFill>
                <a:schemeClr val="lt1"/>
              </a:solidFill>
              <a:latin typeface="Arial Narrow"/>
              <a:ea typeface="Arial Narrow"/>
              <a:cs typeface="Arial Narrow"/>
              <a:sym typeface="Arial Narrow"/>
            </a:endParaRPr>
          </a:p>
          <a:p>
            <a:pPr marL="342900" marR="0" lvl="0" indent="-342900" algn="l" rtl="0">
              <a:spcBef>
                <a:spcPts val="0"/>
              </a:spcBef>
              <a:spcAft>
                <a:spcPts val="0"/>
              </a:spcAft>
              <a:buClr>
                <a:schemeClr val="lt1"/>
              </a:buClr>
              <a:buSzPts val="2400"/>
              <a:buFont typeface="Arial"/>
              <a:buChar char="•"/>
            </a:pPr>
            <a:r>
              <a:rPr lang="en-US" sz="2400">
                <a:solidFill>
                  <a:schemeClr val="lt1"/>
                </a:solidFill>
                <a:latin typeface="Arial Narrow"/>
                <a:ea typeface="Arial Narrow"/>
                <a:cs typeface="Arial Narrow"/>
                <a:sym typeface="Arial Narrow"/>
              </a:rPr>
              <a:t>Computationally intensive, especially for large images</a:t>
            </a:r>
            <a:endParaRPr sz="2400">
              <a:solidFill>
                <a:schemeClr val="lt1"/>
              </a:solidFill>
              <a:latin typeface="Arial Narrow"/>
              <a:ea typeface="Arial Narrow"/>
              <a:cs typeface="Arial Narrow"/>
              <a:sym typeface="Arial Narrow"/>
            </a:endParaRPr>
          </a:p>
          <a:p>
            <a:pPr marL="342900" marR="0" lvl="0" indent="-342900" algn="l" rtl="0">
              <a:spcBef>
                <a:spcPts val="0"/>
              </a:spcBef>
              <a:spcAft>
                <a:spcPts val="0"/>
              </a:spcAft>
              <a:buClr>
                <a:schemeClr val="lt1"/>
              </a:buClr>
              <a:buSzPts val="2400"/>
              <a:buFont typeface="Arial"/>
              <a:buChar char="•"/>
            </a:pPr>
            <a:r>
              <a:rPr lang="en-US" sz="2400">
                <a:solidFill>
                  <a:schemeClr val="lt1"/>
                </a:solidFill>
                <a:latin typeface="Arial Narrow"/>
                <a:ea typeface="Arial Narrow"/>
                <a:cs typeface="Arial Narrow"/>
                <a:sym typeface="Arial Narrow"/>
              </a:rPr>
              <a:t>Requires fine-tuning (e.g., number of trees, depth of trees)</a:t>
            </a:r>
            <a:endParaRPr sz="2400">
              <a:solidFill>
                <a:schemeClr val="lt1"/>
              </a:solidFill>
              <a:latin typeface="Arial Narrow"/>
              <a:ea typeface="Arial Narrow"/>
              <a:cs typeface="Arial Narrow"/>
              <a:sym typeface="Arial Narrow"/>
            </a:endParaRPr>
          </a:p>
          <a:p>
            <a:pPr marL="342900" marR="0" lvl="0" indent="-342900" algn="l" rtl="0">
              <a:spcBef>
                <a:spcPts val="0"/>
              </a:spcBef>
              <a:spcAft>
                <a:spcPts val="0"/>
              </a:spcAft>
              <a:buClr>
                <a:schemeClr val="lt1"/>
              </a:buClr>
              <a:buSzPts val="2400"/>
              <a:buFont typeface="Arial"/>
              <a:buChar char="•"/>
            </a:pPr>
            <a:r>
              <a:rPr lang="en-US" sz="2400">
                <a:solidFill>
                  <a:schemeClr val="lt1"/>
                </a:solidFill>
                <a:latin typeface="Arial Narrow"/>
                <a:ea typeface="Arial Narrow"/>
                <a:cs typeface="Arial Narrow"/>
                <a:sym typeface="Arial Narrow"/>
              </a:rPr>
              <a:t>Can be slower than simpler classifiers</a:t>
            </a:r>
            <a:endParaRPr sz="2400">
              <a:solidFill>
                <a:schemeClr val="lt1"/>
              </a:solidFill>
              <a:latin typeface="Arial Narrow"/>
              <a:ea typeface="Arial Narrow"/>
              <a:cs typeface="Arial Narrow"/>
              <a:sym typeface="Arial Narrow"/>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15"/>
          <p:cNvSpPr txBox="1"/>
          <p:nvPr/>
        </p:nvSpPr>
        <p:spPr>
          <a:xfrm>
            <a:off x="2174225" y="-5257"/>
            <a:ext cx="8036000"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US" sz="3200" b="1">
                <a:solidFill>
                  <a:schemeClr val="dk1"/>
                </a:solidFill>
                <a:latin typeface="Arial Narrow"/>
                <a:ea typeface="Arial Narrow"/>
                <a:cs typeface="Arial Narrow"/>
                <a:sym typeface="Arial Narrow"/>
              </a:rPr>
              <a:t>Unsupervised classification</a:t>
            </a:r>
            <a:endParaRPr sz="1800">
              <a:solidFill>
                <a:schemeClr val="dk1"/>
              </a:solidFill>
              <a:latin typeface="Calibri"/>
              <a:ea typeface="Calibri"/>
              <a:cs typeface="Calibri"/>
              <a:sym typeface="Calibri"/>
            </a:endParaRPr>
          </a:p>
        </p:txBody>
      </p:sp>
      <p:pic>
        <p:nvPicPr>
          <p:cNvPr id="320" name="Google Shape;320;p15"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321" name="Google Shape;321;p15"/>
          <p:cNvSpPr txBox="1">
            <a:spLocks noGrp="1"/>
          </p:cNvSpPr>
          <p:nvPr>
            <p:ph type="ftr" idx="11"/>
          </p:nvPr>
        </p:nvSpPr>
        <p:spPr>
          <a:xfrm>
            <a:off x="3307202" y="6537437"/>
            <a:ext cx="5583646" cy="171943"/>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E9c Land Cover Classification</a:t>
            </a:r>
            <a:endParaRPr/>
          </a:p>
          <a:p>
            <a:pPr marL="0" lvl="0" indent="0" algn="ctr" rtl="0">
              <a:spcBef>
                <a:spcPts val="0"/>
              </a:spcBef>
              <a:spcAft>
                <a:spcPts val="0"/>
              </a:spcAft>
              <a:buNone/>
            </a:pPr>
            <a:endParaRPr/>
          </a:p>
        </p:txBody>
      </p:sp>
      <p:sp>
        <p:nvSpPr>
          <p:cNvPr id="322" name="Google Shape;322;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14</a:t>
            </a:fld>
            <a:endParaRPr/>
          </a:p>
        </p:txBody>
      </p:sp>
      <p:pic>
        <p:nvPicPr>
          <p:cNvPr id="323" name="Google Shape;323;p15"/>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324" name="Google Shape;324;p15"/>
          <p:cNvSpPr txBox="1"/>
          <p:nvPr/>
        </p:nvSpPr>
        <p:spPr>
          <a:xfrm>
            <a:off x="1962150" y="2094035"/>
            <a:ext cx="8274900" cy="2677800"/>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400"/>
              <a:buFont typeface="Arial"/>
              <a:buChar char="•"/>
            </a:pPr>
            <a:r>
              <a:rPr lang="en-US" sz="2400">
                <a:solidFill>
                  <a:schemeClr val="dk1"/>
                </a:solidFill>
                <a:latin typeface="Arial Narrow"/>
                <a:ea typeface="Arial Narrow"/>
                <a:cs typeface="Arial Narrow"/>
                <a:sym typeface="Arial Narrow"/>
              </a:rPr>
              <a:t>No prior training data required</a:t>
            </a:r>
            <a:endParaRPr sz="2400">
              <a:solidFill>
                <a:schemeClr val="dk1"/>
              </a:solidFill>
              <a:latin typeface="Arial Narrow"/>
              <a:ea typeface="Arial Narrow"/>
              <a:cs typeface="Arial Narrow"/>
              <a:sym typeface="Arial Narrow"/>
            </a:endParaRPr>
          </a:p>
          <a:p>
            <a:pPr marL="342900" marR="0" lvl="0" indent="-342900" algn="l" rtl="0">
              <a:spcBef>
                <a:spcPts val="0"/>
              </a:spcBef>
              <a:spcAft>
                <a:spcPts val="0"/>
              </a:spcAft>
              <a:buClr>
                <a:schemeClr val="dk1"/>
              </a:buClr>
              <a:buSzPts val="2400"/>
              <a:buFont typeface="Arial"/>
              <a:buChar char="•"/>
            </a:pPr>
            <a:r>
              <a:rPr lang="en-US" sz="2400">
                <a:solidFill>
                  <a:schemeClr val="dk1"/>
                </a:solidFill>
                <a:latin typeface="Arial Narrow"/>
                <a:ea typeface="Arial Narrow"/>
                <a:cs typeface="Arial Narrow"/>
                <a:sym typeface="Arial Narrow"/>
              </a:rPr>
              <a:t>Algorithm automatically groups pixels into spectral clusters</a:t>
            </a:r>
            <a:endParaRPr sz="2400">
              <a:solidFill>
                <a:schemeClr val="dk1"/>
              </a:solidFill>
              <a:latin typeface="Arial Narrow"/>
              <a:ea typeface="Arial Narrow"/>
              <a:cs typeface="Arial Narrow"/>
              <a:sym typeface="Arial Narrow"/>
            </a:endParaRPr>
          </a:p>
          <a:p>
            <a:pPr marL="342900" marR="0" lvl="0" indent="-342900" algn="l" rtl="0">
              <a:spcBef>
                <a:spcPts val="0"/>
              </a:spcBef>
              <a:spcAft>
                <a:spcPts val="0"/>
              </a:spcAft>
              <a:buClr>
                <a:schemeClr val="dk1"/>
              </a:buClr>
              <a:buSzPts val="2400"/>
              <a:buFont typeface="Arial"/>
              <a:buChar char="•"/>
            </a:pPr>
            <a:r>
              <a:rPr lang="en-US" sz="2400">
                <a:solidFill>
                  <a:schemeClr val="dk1"/>
                </a:solidFill>
                <a:latin typeface="Arial Narrow"/>
                <a:ea typeface="Arial Narrow"/>
                <a:cs typeface="Arial Narrow"/>
                <a:sym typeface="Arial Narrow"/>
              </a:rPr>
              <a:t>User assigns classes to clusters after classification</a:t>
            </a:r>
            <a:br>
              <a:rPr lang="en-US" sz="2400">
                <a:solidFill>
                  <a:schemeClr val="dk1"/>
                </a:solidFill>
                <a:latin typeface="Arial Narrow"/>
                <a:ea typeface="Arial Narrow"/>
                <a:cs typeface="Arial Narrow"/>
                <a:sym typeface="Arial Narrow"/>
              </a:rPr>
            </a:br>
            <a:endParaRPr sz="24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US" sz="2400" b="1">
                <a:solidFill>
                  <a:schemeClr val="dk1"/>
                </a:solidFill>
                <a:latin typeface="Arial Narrow"/>
                <a:ea typeface="Arial Narrow"/>
                <a:cs typeface="Arial Narrow"/>
                <a:sym typeface="Arial Narrow"/>
              </a:rPr>
              <a:t>Examples</a:t>
            </a:r>
            <a:endParaRPr sz="2400" b="1">
              <a:solidFill>
                <a:schemeClr val="dk1"/>
              </a:solidFill>
              <a:latin typeface="Arial Narrow"/>
              <a:ea typeface="Arial Narrow"/>
              <a:cs typeface="Arial Narrow"/>
              <a:sym typeface="Arial Narrow"/>
            </a:endParaRPr>
          </a:p>
          <a:p>
            <a:pPr marL="342900" marR="0" lvl="0" indent="-342900" algn="l" rtl="0">
              <a:spcBef>
                <a:spcPts val="0"/>
              </a:spcBef>
              <a:spcAft>
                <a:spcPts val="0"/>
              </a:spcAft>
              <a:buClr>
                <a:schemeClr val="dk1"/>
              </a:buClr>
              <a:buSzPts val="2400"/>
              <a:buFont typeface="Arial"/>
              <a:buChar char="•"/>
            </a:pPr>
            <a:r>
              <a:rPr lang="en-US" sz="2400">
                <a:solidFill>
                  <a:schemeClr val="dk1"/>
                </a:solidFill>
                <a:latin typeface="Arial Narrow"/>
                <a:ea typeface="Arial Narrow"/>
                <a:cs typeface="Arial Narrow"/>
                <a:sym typeface="Arial Narrow"/>
              </a:rPr>
              <a:t>K-Means Clustering </a:t>
            </a:r>
            <a:endParaRPr sz="2400">
              <a:solidFill>
                <a:schemeClr val="dk1"/>
              </a:solidFill>
              <a:latin typeface="Arial Narrow"/>
              <a:ea typeface="Arial Narrow"/>
              <a:cs typeface="Arial Narrow"/>
              <a:sym typeface="Arial Narrow"/>
            </a:endParaRPr>
          </a:p>
          <a:p>
            <a:pPr marL="342900" marR="0" lvl="0" indent="-342900" algn="l" rtl="0">
              <a:spcBef>
                <a:spcPts val="0"/>
              </a:spcBef>
              <a:spcAft>
                <a:spcPts val="0"/>
              </a:spcAft>
              <a:buClr>
                <a:schemeClr val="dk1"/>
              </a:buClr>
              <a:buSzPts val="2400"/>
              <a:buFont typeface="Arial"/>
              <a:buChar char="•"/>
            </a:pPr>
            <a:r>
              <a:rPr lang="en-US" sz="2400">
                <a:solidFill>
                  <a:schemeClr val="dk1"/>
                </a:solidFill>
                <a:latin typeface="Arial Narrow"/>
                <a:ea typeface="Arial Narrow"/>
                <a:cs typeface="Arial Narrow"/>
                <a:sym typeface="Arial Narrow"/>
              </a:rPr>
              <a:t>ISODATA (Iterative Self-Organizing Data Analysis)</a:t>
            </a:r>
            <a:endParaRPr sz="2400">
              <a:solidFill>
                <a:schemeClr val="dk1"/>
              </a:solidFill>
              <a:latin typeface="Arial Narrow"/>
              <a:ea typeface="Arial Narrow"/>
              <a:cs typeface="Arial Narrow"/>
              <a:sym typeface="Arial Narrow"/>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16"/>
          <p:cNvSpPr txBox="1"/>
          <p:nvPr/>
        </p:nvSpPr>
        <p:spPr>
          <a:xfrm>
            <a:off x="2174225" y="-5257"/>
            <a:ext cx="8036000"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US" sz="3200" b="1">
                <a:solidFill>
                  <a:schemeClr val="dk1"/>
                </a:solidFill>
                <a:latin typeface="Arial Narrow"/>
                <a:ea typeface="Arial Narrow"/>
                <a:cs typeface="Arial Narrow"/>
                <a:sym typeface="Arial Narrow"/>
              </a:rPr>
              <a:t>Unsupervised classification</a:t>
            </a:r>
            <a:endParaRPr sz="1800">
              <a:solidFill>
                <a:schemeClr val="dk1"/>
              </a:solidFill>
              <a:latin typeface="Calibri"/>
              <a:ea typeface="Calibri"/>
              <a:cs typeface="Calibri"/>
              <a:sym typeface="Calibri"/>
            </a:endParaRPr>
          </a:p>
        </p:txBody>
      </p:sp>
      <p:pic>
        <p:nvPicPr>
          <p:cNvPr id="331" name="Google Shape;331;p16"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332" name="Google Shape;332;p16"/>
          <p:cNvSpPr txBox="1">
            <a:spLocks noGrp="1"/>
          </p:cNvSpPr>
          <p:nvPr>
            <p:ph type="ftr" idx="11"/>
          </p:nvPr>
        </p:nvSpPr>
        <p:spPr>
          <a:xfrm>
            <a:off x="3307202" y="6537437"/>
            <a:ext cx="5583646" cy="171943"/>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E9c Land Cover Classification</a:t>
            </a:r>
            <a:endParaRPr/>
          </a:p>
          <a:p>
            <a:pPr marL="0" lvl="0" indent="0" algn="ctr" rtl="0">
              <a:spcBef>
                <a:spcPts val="0"/>
              </a:spcBef>
              <a:spcAft>
                <a:spcPts val="0"/>
              </a:spcAft>
              <a:buNone/>
            </a:pPr>
            <a:endParaRPr/>
          </a:p>
        </p:txBody>
      </p:sp>
      <p:sp>
        <p:nvSpPr>
          <p:cNvPr id="333" name="Google Shape;333;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15</a:t>
            </a:fld>
            <a:endParaRPr/>
          </a:p>
        </p:txBody>
      </p:sp>
      <p:pic>
        <p:nvPicPr>
          <p:cNvPr id="334" name="Google Shape;334;p16"/>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335" name="Google Shape;335;p16"/>
          <p:cNvSpPr/>
          <p:nvPr/>
        </p:nvSpPr>
        <p:spPr>
          <a:xfrm>
            <a:off x="1208840" y="1366819"/>
            <a:ext cx="4201144" cy="4127985"/>
          </a:xfrm>
          <a:prstGeom prst="rect">
            <a:avLst/>
          </a:prstGeom>
          <a:solidFill>
            <a:srgbClr val="A8D08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a:solidFill>
                  <a:schemeClr val="lt1"/>
                </a:solidFill>
                <a:latin typeface="Arial Narrow"/>
                <a:ea typeface="Arial Narrow"/>
                <a:cs typeface="Arial Narrow"/>
                <a:sym typeface="Arial Narrow"/>
              </a:rPr>
              <a:t>Advantages</a:t>
            </a:r>
            <a:endParaRPr/>
          </a:p>
          <a:p>
            <a:pPr marL="342900" marR="0" lvl="0" indent="-190500" algn="ctr" rtl="0">
              <a:spcBef>
                <a:spcPts val="0"/>
              </a:spcBef>
              <a:spcAft>
                <a:spcPts val="0"/>
              </a:spcAft>
              <a:buClr>
                <a:schemeClr val="dk1"/>
              </a:buClr>
              <a:buSzPts val="2400"/>
              <a:buFont typeface="Arial"/>
              <a:buNone/>
            </a:pPr>
            <a:endParaRPr sz="2400" b="1">
              <a:solidFill>
                <a:schemeClr val="lt1"/>
              </a:solidFill>
              <a:latin typeface="Arial Narrow"/>
              <a:ea typeface="Arial Narrow"/>
              <a:cs typeface="Arial Narrow"/>
              <a:sym typeface="Arial Narrow"/>
            </a:endParaRPr>
          </a:p>
          <a:p>
            <a:pPr marL="342900" marR="0" lvl="0" indent="-342900" algn="l" rtl="0">
              <a:spcBef>
                <a:spcPts val="0"/>
              </a:spcBef>
              <a:spcAft>
                <a:spcPts val="0"/>
              </a:spcAft>
              <a:buClr>
                <a:schemeClr val="lt1"/>
              </a:buClr>
              <a:buSzPts val="2400"/>
              <a:buFont typeface="Arial"/>
              <a:buChar char="•"/>
            </a:pPr>
            <a:r>
              <a:rPr lang="en-US" sz="2400">
                <a:solidFill>
                  <a:schemeClr val="lt1"/>
                </a:solidFill>
                <a:latin typeface="Arial Narrow"/>
                <a:ea typeface="Arial Narrow"/>
                <a:cs typeface="Arial Narrow"/>
                <a:sym typeface="Arial Narrow"/>
              </a:rPr>
              <a:t>No need for pre-labeled data</a:t>
            </a:r>
            <a:endParaRPr sz="2400">
              <a:solidFill>
                <a:schemeClr val="lt1"/>
              </a:solidFill>
              <a:latin typeface="Arial Narrow"/>
              <a:ea typeface="Arial Narrow"/>
              <a:cs typeface="Arial Narrow"/>
              <a:sym typeface="Arial Narrow"/>
            </a:endParaRPr>
          </a:p>
          <a:p>
            <a:pPr marL="342900" marR="0" lvl="0" indent="-342900" algn="l" rtl="0">
              <a:spcBef>
                <a:spcPts val="0"/>
              </a:spcBef>
              <a:spcAft>
                <a:spcPts val="0"/>
              </a:spcAft>
              <a:buClr>
                <a:schemeClr val="lt1"/>
              </a:buClr>
              <a:buSzPts val="2400"/>
              <a:buFont typeface="Arial"/>
              <a:buChar char="•"/>
            </a:pPr>
            <a:r>
              <a:rPr lang="en-US" sz="2400">
                <a:solidFill>
                  <a:schemeClr val="lt1"/>
                </a:solidFill>
                <a:latin typeface="Arial Narrow"/>
                <a:ea typeface="Arial Narrow"/>
                <a:cs typeface="Arial Narrow"/>
                <a:sym typeface="Arial Narrow"/>
              </a:rPr>
              <a:t>Faster and more automated process</a:t>
            </a:r>
            <a:endParaRPr sz="2400">
              <a:solidFill>
                <a:schemeClr val="lt1"/>
              </a:solidFill>
              <a:latin typeface="Arial Narrow"/>
              <a:ea typeface="Arial Narrow"/>
              <a:cs typeface="Arial Narrow"/>
              <a:sym typeface="Arial Narrow"/>
            </a:endParaRPr>
          </a:p>
          <a:p>
            <a:pPr marL="342900" marR="0" lvl="0" indent="-342900" algn="l" rtl="0">
              <a:spcBef>
                <a:spcPts val="0"/>
              </a:spcBef>
              <a:spcAft>
                <a:spcPts val="0"/>
              </a:spcAft>
              <a:buClr>
                <a:schemeClr val="lt1"/>
              </a:buClr>
              <a:buSzPts val="2400"/>
              <a:buFont typeface="Arial"/>
              <a:buChar char="•"/>
            </a:pPr>
            <a:r>
              <a:rPr lang="en-US" sz="2400">
                <a:solidFill>
                  <a:schemeClr val="lt1"/>
                </a:solidFill>
                <a:latin typeface="Arial Narrow"/>
                <a:ea typeface="Arial Narrow"/>
                <a:cs typeface="Arial Narrow"/>
                <a:sym typeface="Arial Narrow"/>
              </a:rPr>
              <a:t>Useful for exploratory analysis </a:t>
            </a:r>
            <a:endParaRPr sz="2400">
              <a:solidFill>
                <a:schemeClr val="lt1"/>
              </a:solidFill>
              <a:latin typeface="Arial Narrow"/>
              <a:ea typeface="Arial Narrow"/>
              <a:cs typeface="Arial Narrow"/>
              <a:sym typeface="Arial Narrow"/>
            </a:endParaRPr>
          </a:p>
          <a:p>
            <a:pPr marL="342900" marR="0" lvl="0" indent="-190500" algn="l" rtl="0">
              <a:spcBef>
                <a:spcPts val="0"/>
              </a:spcBef>
              <a:spcAft>
                <a:spcPts val="0"/>
              </a:spcAft>
              <a:buClr>
                <a:schemeClr val="dk1"/>
              </a:buClr>
              <a:buSzPts val="2400"/>
              <a:buFont typeface="Arial"/>
              <a:buNone/>
            </a:pPr>
            <a:endParaRPr sz="2400">
              <a:solidFill>
                <a:schemeClr val="lt1"/>
              </a:solidFill>
              <a:latin typeface="Arial Narrow"/>
              <a:ea typeface="Arial Narrow"/>
              <a:cs typeface="Arial Narrow"/>
              <a:sym typeface="Arial Narrow"/>
            </a:endParaRPr>
          </a:p>
        </p:txBody>
      </p:sp>
      <p:sp>
        <p:nvSpPr>
          <p:cNvPr id="336" name="Google Shape;336;p16"/>
          <p:cNvSpPr/>
          <p:nvPr/>
        </p:nvSpPr>
        <p:spPr>
          <a:xfrm>
            <a:off x="6704419" y="1366817"/>
            <a:ext cx="4201144" cy="4127985"/>
          </a:xfrm>
          <a:prstGeom prst="rect">
            <a:avLst/>
          </a:prstGeom>
          <a:solidFill>
            <a:srgbClr val="F4B0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a:solidFill>
                  <a:schemeClr val="lt1"/>
                </a:solidFill>
                <a:latin typeface="Arial Narrow"/>
                <a:ea typeface="Arial Narrow"/>
                <a:cs typeface="Arial Narrow"/>
                <a:sym typeface="Arial Narrow"/>
              </a:rPr>
              <a:t>Disadvantages</a:t>
            </a:r>
            <a:endParaRPr sz="2400" b="1">
              <a:solidFill>
                <a:schemeClr val="lt1"/>
              </a:solidFill>
              <a:latin typeface="Arial Narrow"/>
              <a:ea typeface="Arial Narrow"/>
              <a:cs typeface="Arial Narrow"/>
              <a:sym typeface="Arial Narrow"/>
            </a:endParaRPr>
          </a:p>
          <a:p>
            <a:pPr marL="342900" marR="0" lvl="0" indent="-190500" algn="ctr" rtl="0">
              <a:spcBef>
                <a:spcPts val="0"/>
              </a:spcBef>
              <a:spcAft>
                <a:spcPts val="0"/>
              </a:spcAft>
              <a:buClr>
                <a:schemeClr val="dk1"/>
              </a:buClr>
              <a:buSzPts val="2400"/>
              <a:buFont typeface="Arial"/>
              <a:buNone/>
            </a:pPr>
            <a:endParaRPr sz="2400" b="1">
              <a:solidFill>
                <a:schemeClr val="lt1"/>
              </a:solidFill>
              <a:latin typeface="Arial Narrow"/>
              <a:ea typeface="Arial Narrow"/>
              <a:cs typeface="Arial Narrow"/>
              <a:sym typeface="Arial Narrow"/>
            </a:endParaRPr>
          </a:p>
          <a:p>
            <a:pPr marL="342900" marR="0" lvl="0" indent="-342900" algn="l" rtl="0">
              <a:spcBef>
                <a:spcPts val="0"/>
              </a:spcBef>
              <a:spcAft>
                <a:spcPts val="0"/>
              </a:spcAft>
              <a:buClr>
                <a:schemeClr val="lt1"/>
              </a:buClr>
              <a:buSzPts val="2400"/>
              <a:buFont typeface="Arial"/>
              <a:buChar char="•"/>
            </a:pPr>
            <a:r>
              <a:rPr lang="en-US" sz="2400">
                <a:solidFill>
                  <a:schemeClr val="lt1"/>
                </a:solidFill>
                <a:latin typeface="Arial Narrow"/>
                <a:ea typeface="Arial Narrow"/>
                <a:cs typeface="Arial Narrow"/>
                <a:sym typeface="Arial Narrow"/>
              </a:rPr>
              <a:t>Results may not match real-world categories well</a:t>
            </a:r>
            <a:endParaRPr sz="2400">
              <a:solidFill>
                <a:schemeClr val="lt1"/>
              </a:solidFill>
              <a:latin typeface="Arial Narrow"/>
              <a:ea typeface="Arial Narrow"/>
              <a:cs typeface="Arial Narrow"/>
              <a:sym typeface="Arial Narrow"/>
            </a:endParaRPr>
          </a:p>
          <a:p>
            <a:pPr marL="342900" marR="0" lvl="0" indent="-342900" algn="l" rtl="0">
              <a:spcBef>
                <a:spcPts val="0"/>
              </a:spcBef>
              <a:spcAft>
                <a:spcPts val="0"/>
              </a:spcAft>
              <a:buClr>
                <a:schemeClr val="lt1"/>
              </a:buClr>
              <a:buSzPts val="2400"/>
              <a:buFont typeface="Arial"/>
              <a:buChar char="•"/>
            </a:pPr>
            <a:r>
              <a:rPr lang="en-US" sz="2400">
                <a:solidFill>
                  <a:schemeClr val="lt1"/>
                </a:solidFill>
                <a:latin typeface="Arial Narrow"/>
                <a:ea typeface="Arial Narrow"/>
                <a:cs typeface="Arial Narrow"/>
                <a:sym typeface="Arial Narrow"/>
              </a:rPr>
              <a:t>User must interpret clusters manually</a:t>
            </a:r>
            <a:endParaRPr sz="2400">
              <a:solidFill>
                <a:schemeClr val="lt1"/>
              </a:solidFill>
              <a:latin typeface="Arial Narrow"/>
              <a:ea typeface="Arial Narrow"/>
              <a:cs typeface="Arial Narrow"/>
              <a:sym typeface="Arial Narrow"/>
            </a:endParaRPr>
          </a:p>
          <a:p>
            <a:pPr marL="342900" marR="0" lvl="0" indent="-342900" algn="l" rtl="0">
              <a:spcBef>
                <a:spcPts val="0"/>
              </a:spcBef>
              <a:spcAft>
                <a:spcPts val="0"/>
              </a:spcAft>
              <a:buClr>
                <a:schemeClr val="lt1"/>
              </a:buClr>
              <a:buSzPts val="2400"/>
              <a:buFont typeface="Arial"/>
              <a:buChar char="•"/>
            </a:pPr>
            <a:r>
              <a:rPr lang="en-US" sz="2400">
                <a:solidFill>
                  <a:schemeClr val="lt1"/>
                </a:solidFill>
                <a:latin typeface="Arial Narrow"/>
                <a:ea typeface="Arial Narrow"/>
                <a:cs typeface="Arial Narrow"/>
                <a:sym typeface="Arial Narrow"/>
              </a:rPr>
              <a:t>Less control over classification rules</a:t>
            </a:r>
            <a:endParaRPr sz="1800">
              <a:solidFill>
                <a:schemeClr val="lt1"/>
              </a:solidFill>
              <a:latin typeface="Arial Narrow"/>
              <a:ea typeface="Arial Narrow"/>
              <a:cs typeface="Arial Narrow"/>
              <a:sym typeface="Arial Narrow"/>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17"/>
          <p:cNvSpPr txBox="1"/>
          <p:nvPr/>
        </p:nvSpPr>
        <p:spPr>
          <a:xfrm>
            <a:off x="2174225" y="-5257"/>
            <a:ext cx="8036000"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US" sz="3200" b="1">
                <a:solidFill>
                  <a:schemeClr val="dk1"/>
                </a:solidFill>
                <a:latin typeface="Arial Narrow"/>
                <a:ea typeface="Arial Narrow"/>
                <a:cs typeface="Arial Narrow"/>
                <a:sym typeface="Arial Narrow"/>
              </a:rPr>
              <a:t>Unsupervised classification – K-Means</a:t>
            </a:r>
            <a:endParaRPr/>
          </a:p>
        </p:txBody>
      </p:sp>
      <p:pic>
        <p:nvPicPr>
          <p:cNvPr id="343" name="Google Shape;343;p17"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344" name="Google Shape;344;p17"/>
          <p:cNvSpPr txBox="1">
            <a:spLocks noGrp="1"/>
          </p:cNvSpPr>
          <p:nvPr>
            <p:ph type="ftr" idx="11"/>
          </p:nvPr>
        </p:nvSpPr>
        <p:spPr>
          <a:xfrm>
            <a:off x="3307202" y="6537437"/>
            <a:ext cx="5583646" cy="171943"/>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E9c Land Cover Classification</a:t>
            </a:r>
            <a:endParaRPr/>
          </a:p>
          <a:p>
            <a:pPr marL="0" lvl="0" indent="0" algn="ctr" rtl="0">
              <a:spcBef>
                <a:spcPts val="0"/>
              </a:spcBef>
              <a:spcAft>
                <a:spcPts val="0"/>
              </a:spcAft>
              <a:buNone/>
            </a:pPr>
            <a:endParaRPr/>
          </a:p>
        </p:txBody>
      </p:sp>
      <p:sp>
        <p:nvSpPr>
          <p:cNvPr id="345" name="Google Shape;345;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16</a:t>
            </a:fld>
            <a:endParaRPr/>
          </a:p>
        </p:txBody>
      </p:sp>
      <p:pic>
        <p:nvPicPr>
          <p:cNvPr id="346" name="Google Shape;346;p17"/>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347" name="Google Shape;347;p17"/>
          <p:cNvSpPr txBox="1"/>
          <p:nvPr/>
        </p:nvSpPr>
        <p:spPr>
          <a:xfrm>
            <a:off x="1478573" y="2914650"/>
            <a:ext cx="9432680" cy="1846659"/>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400"/>
              <a:buFont typeface="Arial"/>
              <a:buChar char="•"/>
            </a:pPr>
            <a:r>
              <a:rPr lang="en-US" sz="2400">
                <a:solidFill>
                  <a:schemeClr val="dk1"/>
                </a:solidFill>
                <a:latin typeface="Arial Narrow"/>
                <a:ea typeface="Arial Narrow"/>
                <a:cs typeface="Arial Narrow"/>
                <a:sym typeface="Arial Narrow"/>
              </a:rPr>
              <a:t>An </a:t>
            </a:r>
            <a:r>
              <a:rPr lang="en-US" sz="2400" b="1">
                <a:solidFill>
                  <a:schemeClr val="dk1"/>
                </a:solidFill>
                <a:latin typeface="Arial Narrow"/>
                <a:ea typeface="Arial Narrow"/>
                <a:cs typeface="Arial Narrow"/>
                <a:sym typeface="Arial Narrow"/>
              </a:rPr>
              <a:t>unsupervised classification method</a:t>
            </a:r>
            <a:r>
              <a:rPr lang="en-US" sz="2400">
                <a:solidFill>
                  <a:schemeClr val="dk1"/>
                </a:solidFill>
                <a:latin typeface="Arial Narrow"/>
                <a:ea typeface="Arial Narrow"/>
                <a:cs typeface="Arial Narrow"/>
                <a:sym typeface="Arial Narrow"/>
              </a:rPr>
              <a:t> that partitions pixels into clusters based on similarity</a:t>
            </a:r>
            <a:endParaRPr/>
          </a:p>
          <a:p>
            <a:pPr marL="342900" marR="0" lvl="0" indent="-342900" algn="l" rtl="0">
              <a:spcBef>
                <a:spcPts val="0"/>
              </a:spcBef>
              <a:spcAft>
                <a:spcPts val="0"/>
              </a:spcAft>
              <a:buClr>
                <a:schemeClr val="dk1"/>
              </a:buClr>
              <a:buSzPts val="2400"/>
              <a:buFont typeface="Arial"/>
              <a:buChar char="•"/>
            </a:pPr>
            <a:r>
              <a:rPr lang="en-US" sz="2400">
                <a:solidFill>
                  <a:schemeClr val="dk1"/>
                </a:solidFill>
                <a:latin typeface="Arial Narrow"/>
                <a:ea typeface="Arial Narrow"/>
                <a:cs typeface="Arial Narrow"/>
                <a:sym typeface="Arial Narrow"/>
              </a:rPr>
              <a:t>The number of clusters (</a:t>
            </a:r>
            <a:r>
              <a:rPr lang="en-US" sz="2400" b="1">
                <a:solidFill>
                  <a:schemeClr val="dk1"/>
                </a:solidFill>
                <a:latin typeface="Arial Narrow"/>
                <a:ea typeface="Arial Narrow"/>
                <a:cs typeface="Arial Narrow"/>
                <a:sym typeface="Arial Narrow"/>
              </a:rPr>
              <a:t>K</a:t>
            </a:r>
            <a:r>
              <a:rPr lang="en-US" sz="2400">
                <a:solidFill>
                  <a:schemeClr val="dk1"/>
                </a:solidFill>
                <a:latin typeface="Arial Narrow"/>
                <a:ea typeface="Arial Narrow"/>
                <a:cs typeface="Arial Narrow"/>
                <a:sym typeface="Arial Narrow"/>
              </a:rPr>
              <a:t>) is defined by the user</a:t>
            </a:r>
            <a:endParaRPr sz="1800">
              <a:solidFill>
                <a:schemeClr val="dk1"/>
              </a:solidFill>
              <a:latin typeface="Arial Narrow"/>
              <a:ea typeface="Arial Narrow"/>
              <a:cs typeface="Arial Narrow"/>
              <a:sym typeface="Arial Narrow"/>
            </a:endParaRPr>
          </a:p>
          <a:p>
            <a:pPr marL="342900" marR="0" lvl="0" indent="-190500" algn="l" rtl="0">
              <a:spcBef>
                <a:spcPts val="0"/>
              </a:spcBef>
              <a:spcAft>
                <a:spcPts val="0"/>
              </a:spcAft>
              <a:buClr>
                <a:schemeClr val="dk1"/>
              </a:buClr>
              <a:buSzPts val="2400"/>
              <a:buFont typeface="Arial"/>
              <a:buNone/>
            </a:pPr>
            <a:endParaRPr sz="2400">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8" name="Google Shape;348;p17"/>
          <p:cNvSpPr/>
          <p:nvPr/>
        </p:nvSpPr>
        <p:spPr>
          <a:xfrm>
            <a:off x="1106263" y="1410780"/>
            <a:ext cx="3505087" cy="962755"/>
          </a:xfrm>
          <a:prstGeom prst="rect">
            <a:avLst/>
          </a:prstGeom>
          <a:solidFill>
            <a:srgbClr val="1F4E7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a:solidFill>
                  <a:schemeClr val="lt1"/>
                </a:solidFill>
                <a:latin typeface="Arial Narrow"/>
                <a:ea typeface="Arial Narrow"/>
                <a:cs typeface="Arial Narrow"/>
                <a:sym typeface="Arial Narrow"/>
              </a:rPr>
              <a:t>Definition</a:t>
            </a:r>
            <a:endParaRPr sz="1800">
              <a:solidFill>
                <a:schemeClr val="lt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18"/>
          <p:cNvSpPr txBox="1"/>
          <p:nvPr/>
        </p:nvSpPr>
        <p:spPr>
          <a:xfrm>
            <a:off x="2174225" y="-5257"/>
            <a:ext cx="8036000"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US" sz="3200" b="1">
                <a:solidFill>
                  <a:schemeClr val="dk1"/>
                </a:solidFill>
                <a:latin typeface="Arial Narrow"/>
                <a:ea typeface="Arial Narrow"/>
                <a:cs typeface="Arial Narrow"/>
                <a:sym typeface="Arial Narrow"/>
              </a:rPr>
              <a:t>Unsupervised classification – K-Means</a:t>
            </a:r>
            <a:endParaRPr sz="1800">
              <a:solidFill>
                <a:schemeClr val="dk1"/>
              </a:solidFill>
              <a:latin typeface="Calibri"/>
              <a:ea typeface="Calibri"/>
              <a:cs typeface="Calibri"/>
              <a:sym typeface="Calibri"/>
            </a:endParaRPr>
          </a:p>
        </p:txBody>
      </p:sp>
      <p:pic>
        <p:nvPicPr>
          <p:cNvPr id="355" name="Google Shape;355;p18"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356" name="Google Shape;356;p18"/>
          <p:cNvSpPr txBox="1">
            <a:spLocks noGrp="1"/>
          </p:cNvSpPr>
          <p:nvPr>
            <p:ph type="ftr" idx="11"/>
          </p:nvPr>
        </p:nvSpPr>
        <p:spPr>
          <a:xfrm>
            <a:off x="3307202" y="6537437"/>
            <a:ext cx="5583646" cy="171943"/>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E9c Land Cover Classification</a:t>
            </a:r>
            <a:endParaRPr/>
          </a:p>
          <a:p>
            <a:pPr marL="0" lvl="0" indent="0" algn="ctr" rtl="0">
              <a:spcBef>
                <a:spcPts val="0"/>
              </a:spcBef>
              <a:spcAft>
                <a:spcPts val="0"/>
              </a:spcAft>
              <a:buNone/>
            </a:pPr>
            <a:endParaRPr/>
          </a:p>
        </p:txBody>
      </p:sp>
      <p:sp>
        <p:nvSpPr>
          <p:cNvPr id="357" name="Google Shape;357;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17</a:t>
            </a:fld>
            <a:endParaRPr/>
          </a:p>
        </p:txBody>
      </p:sp>
      <p:pic>
        <p:nvPicPr>
          <p:cNvPr id="358" name="Google Shape;358;p18"/>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359" name="Google Shape;359;p18"/>
          <p:cNvSpPr txBox="1"/>
          <p:nvPr/>
        </p:nvSpPr>
        <p:spPr>
          <a:xfrm>
            <a:off x="1075593" y="1580688"/>
            <a:ext cx="4467300" cy="4155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a:solidFill>
                  <a:schemeClr val="dk1"/>
                </a:solidFill>
                <a:latin typeface="Arial Narrow"/>
                <a:ea typeface="Arial Narrow"/>
                <a:cs typeface="Arial Narrow"/>
                <a:sym typeface="Arial Narrow"/>
              </a:rPr>
              <a:t>How K-Means Works</a:t>
            </a:r>
            <a:endParaRPr/>
          </a:p>
          <a:p>
            <a:pPr marL="457200" marR="0" lvl="0" indent="-457200" algn="l" rtl="0">
              <a:spcBef>
                <a:spcPts val="0"/>
              </a:spcBef>
              <a:spcAft>
                <a:spcPts val="0"/>
              </a:spcAft>
              <a:buClr>
                <a:schemeClr val="dk1"/>
              </a:buClr>
              <a:buSzPts val="2400"/>
              <a:buFont typeface="Arial Narrow"/>
              <a:buAutoNum type="arabicPeriod"/>
            </a:pPr>
            <a:r>
              <a:rPr lang="en-US" sz="2400">
                <a:solidFill>
                  <a:schemeClr val="dk1"/>
                </a:solidFill>
                <a:latin typeface="Arial Narrow"/>
                <a:ea typeface="Arial Narrow"/>
                <a:cs typeface="Arial Narrow"/>
                <a:sym typeface="Arial Narrow"/>
              </a:rPr>
              <a:t>Select K cluster centers (centroids) randomly</a:t>
            </a:r>
            <a:endParaRPr sz="2400">
              <a:solidFill>
                <a:schemeClr val="dk1"/>
              </a:solidFill>
              <a:latin typeface="Arial Narrow"/>
              <a:ea typeface="Arial Narrow"/>
              <a:cs typeface="Arial Narrow"/>
              <a:sym typeface="Arial Narrow"/>
            </a:endParaRPr>
          </a:p>
          <a:p>
            <a:pPr marL="457200" marR="0" lvl="0" indent="-457200" algn="l" rtl="0">
              <a:spcBef>
                <a:spcPts val="0"/>
              </a:spcBef>
              <a:spcAft>
                <a:spcPts val="0"/>
              </a:spcAft>
              <a:buClr>
                <a:schemeClr val="dk1"/>
              </a:buClr>
              <a:buSzPts val="2400"/>
              <a:buFont typeface="Arial Narrow"/>
              <a:buAutoNum type="arabicPeriod"/>
            </a:pPr>
            <a:r>
              <a:rPr lang="en-US" sz="2400">
                <a:solidFill>
                  <a:schemeClr val="dk1"/>
                </a:solidFill>
                <a:latin typeface="Arial Narrow"/>
                <a:ea typeface="Arial Narrow"/>
                <a:cs typeface="Arial Narrow"/>
                <a:sym typeface="Arial Narrow"/>
              </a:rPr>
              <a:t>Assign each pixel to the nearest centroid based on spectral distance</a:t>
            </a:r>
            <a:endParaRPr sz="2400">
              <a:solidFill>
                <a:schemeClr val="dk1"/>
              </a:solidFill>
              <a:latin typeface="Arial Narrow"/>
              <a:ea typeface="Arial Narrow"/>
              <a:cs typeface="Arial Narrow"/>
              <a:sym typeface="Arial Narrow"/>
            </a:endParaRPr>
          </a:p>
          <a:p>
            <a:pPr marL="457200" marR="0" lvl="0" indent="-457200" algn="l" rtl="0">
              <a:spcBef>
                <a:spcPts val="0"/>
              </a:spcBef>
              <a:spcAft>
                <a:spcPts val="0"/>
              </a:spcAft>
              <a:buClr>
                <a:schemeClr val="dk1"/>
              </a:buClr>
              <a:buSzPts val="2400"/>
              <a:buFont typeface="Arial Narrow"/>
              <a:buAutoNum type="arabicPeriod"/>
            </a:pPr>
            <a:r>
              <a:rPr lang="en-US" sz="2400">
                <a:solidFill>
                  <a:schemeClr val="dk1"/>
                </a:solidFill>
                <a:latin typeface="Arial Narrow"/>
                <a:ea typeface="Arial Narrow"/>
                <a:cs typeface="Arial Narrow"/>
                <a:sym typeface="Arial Narrow"/>
              </a:rPr>
              <a:t>Compute new centroid positions as the average of assigned pixels</a:t>
            </a:r>
            <a:endParaRPr sz="2400">
              <a:solidFill>
                <a:schemeClr val="dk1"/>
              </a:solidFill>
              <a:latin typeface="Arial Narrow"/>
              <a:ea typeface="Arial Narrow"/>
              <a:cs typeface="Arial Narrow"/>
              <a:sym typeface="Arial Narrow"/>
            </a:endParaRPr>
          </a:p>
          <a:p>
            <a:pPr marL="457200" marR="0" lvl="0" indent="-457200" algn="l" rtl="0">
              <a:spcBef>
                <a:spcPts val="0"/>
              </a:spcBef>
              <a:spcAft>
                <a:spcPts val="0"/>
              </a:spcAft>
              <a:buClr>
                <a:schemeClr val="dk1"/>
              </a:buClr>
              <a:buSzPts val="2400"/>
              <a:buFont typeface="Arial Narrow"/>
              <a:buAutoNum type="arabicPeriod"/>
            </a:pPr>
            <a:r>
              <a:rPr lang="en-US" sz="2400">
                <a:solidFill>
                  <a:schemeClr val="dk1"/>
                </a:solidFill>
                <a:latin typeface="Arial Narrow"/>
                <a:ea typeface="Arial Narrow"/>
                <a:cs typeface="Arial Narrow"/>
                <a:sym typeface="Arial Narrow"/>
              </a:rPr>
              <a:t>Repeat the process until clusters stabilize</a:t>
            </a:r>
            <a:endParaRPr sz="1800">
              <a:solidFill>
                <a:schemeClr val="dk1"/>
              </a:solidFill>
              <a:latin typeface="Arial Narrow"/>
              <a:ea typeface="Arial Narrow"/>
              <a:cs typeface="Arial Narrow"/>
              <a:sym typeface="Arial Narrow"/>
            </a:endParaRPr>
          </a:p>
          <a:p>
            <a:pPr marL="228600" marR="0" lvl="0" indent="-76200" algn="l" rtl="0">
              <a:spcBef>
                <a:spcPts val="0"/>
              </a:spcBef>
              <a:spcAft>
                <a:spcPts val="0"/>
              </a:spcAft>
              <a:buClr>
                <a:schemeClr val="dk1"/>
              </a:buClr>
              <a:buSzPts val="2400"/>
              <a:buFont typeface="Calibri"/>
              <a:buNone/>
            </a:pPr>
            <a:endParaRPr sz="2400">
              <a:solidFill>
                <a:schemeClr val="dk1"/>
              </a:solidFill>
              <a:latin typeface="Arial Narrow"/>
              <a:ea typeface="Arial Narrow"/>
              <a:cs typeface="Arial Narrow"/>
              <a:sym typeface="Arial Narrow"/>
            </a:endParaRPr>
          </a:p>
        </p:txBody>
      </p:sp>
      <p:sp>
        <p:nvSpPr>
          <p:cNvPr id="360" name="Google Shape;360;p18"/>
          <p:cNvSpPr txBox="1"/>
          <p:nvPr/>
        </p:nvSpPr>
        <p:spPr>
          <a:xfrm>
            <a:off x="5786785" y="4824747"/>
            <a:ext cx="2551366"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Arial Narrow"/>
                <a:ea typeface="Arial Narrow"/>
                <a:cs typeface="Arial Narrow"/>
                <a:sym typeface="Arial Narrow"/>
              </a:rPr>
              <a:t>(Patel 2021)</a:t>
            </a:r>
            <a:endParaRPr sz="1800">
              <a:solidFill>
                <a:schemeClr val="dk1"/>
              </a:solidFill>
              <a:latin typeface="Arial Narrow"/>
              <a:ea typeface="Arial Narrow"/>
              <a:cs typeface="Arial Narrow"/>
              <a:sym typeface="Arial Narrow"/>
            </a:endParaRPr>
          </a:p>
        </p:txBody>
      </p:sp>
      <p:pic>
        <p:nvPicPr>
          <p:cNvPr id="361" name="Google Shape;361;p18" descr="Ein Bild, das Screenshot, Text, Kreis, Grafiken enthält.&#10;&#10;KI-generierte Inhalte können fehlerhaft sein."/>
          <p:cNvPicPr preferRelativeResize="0"/>
          <p:nvPr/>
        </p:nvPicPr>
        <p:blipFill rotWithShape="1">
          <a:blip r:embed="rId5">
            <a:alphaModFix/>
          </a:blip>
          <a:srcRect/>
          <a:stretch/>
        </p:blipFill>
        <p:spPr>
          <a:xfrm>
            <a:off x="5790448" y="1968917"/>
            <a:ext cx="5808746" cy="292016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Google Shape;367;p19"/>
          <p:cNvSpPr txBox="1"/>
          <p:nvPr/>
        </p:nvSpPr>
        <p:spPr>
          <a:xfrm>
            <a:off x="2174225" y="-5257"/>
            <a:ext cx="8036000"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US" sz="3200" b="1">
                <a:solidFill>
                  <a:schemeClr val="dk1"/>
                </a:solidFill>
                <a:latin typeface="Arial Narrow"/>
                <a:ea typeface="Arial Narrow"/>
                <a:cs typeface="Arial Narrow"/>
                <a:sym typeface="Arial Narrow"/>
              </a:rPr>
              <a:t>Unsupervised classification – K-Means</a:t>
            </a:r>
            <a:endParaRPr sz="1800">
              <a:solidFill>
                <a:schemeClr val="dk1"/>
              </a:solidFill>
              <a:latin typeface="Calibri"/>
              <a:ea typeface="Calibri"/>
              <a:cs typeface="Calibri"/>
              <a:sym typeface="Calibri"/>
            </a:endParaRPr>
          </a:p>
        </p:txBody>
      </p:sp>
      <p:pic>
        <p:nvPicPr>
          <p:cNvPr id="368" name="Google Shape;368;p19"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369" name="Google Shape;369;p19"/>
          <p:cNvSpPr txBox="1">
            <a:spLocks noGrp="1"/>
          </p:cNvSpPr>
          <p:nvPr>
            <p:ph type="ftr" idx="11"/>
          </p:nvPr>
        </p:nvSpPr>
        <p:spPr>
          <a:xfrm>
            <a:off x="3307202" y="6537437"/>
            <a:ext cx="5583646" cy="171943"/>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E9c Land Cover Classification</a:t>
            </a:r>
            <a:endParaRPr/>
          </a:p>
          <a:p>
            <a:pPr marL="0" lvl="0" indent="0" algn="ctr" rtl="0">
              <a:spcBef>
                <a:spcPts val="0"/>
              </a:spcBef>
              <a:spcAft>
                <a:spcPts val="0"/>
              </a:spcAft>
              <a:buNone/>
            </a:pPr>
            <a:endParaRPr/>
          </a:p>
        </p:txBody>
      </p:sp>
      <p:sp>
        <p:nvSpPr>
          <p:cNvPr id="370" name="Google Shape;370;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18</a:t>
            </a:fld>
            <a:endParaRPr/>
          </a:p>
        </p:txBody>
      </p:sp>
      <p:pic>
        <p:nvPicPr>
          <p:cNvPr id="371" name="Google Shape;371;p19"/>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372" name="Google Shape;372;p19"/>
          <p:cNvSpPr/>
          <p:nvPr/>
        </p:nvSpPr>
        <p:spPr>
          <a:xfrm>
            <a:off x="1208840" y="1366819"/>
            <a:ext cx="4201144" cy="4127985"/>
          </a:xfrm>
          <a:prstGeom prst="rect">
            <a:avLst/>
          </a:prstGeom>
          <a:solidFill>
            <a:srgbClr val="A8D08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a:solidFill>
                  <a:schemeClr val="lt1"/>
                </a:solidFill>
                <a:latin typeface="Arial Narrow"/>
                <a:ea typeface="Arial Narrow"/>
                <a:cs typeface="Arial Narrow"/>
                <a:sym typeface="Arial Narrow"/>
              </a:rPr>
              <a:t>Advantages</a:t>
            </a:r>
            <a:endParaRPr/>
          </a:p>
          <a:p>
            <a:pPr marL="342900" marR="0" lvl="0" indent="-190500" algn="ctr" rtl="0">
              <a:spcBef>
                <a:spcPts val="0"/>
              </a:spcBef>
              <a:spcAft>
                <a:spcPts val="0"/>
              </a:spcAft>
              <a:buClr>
                <a:schemeClr val="dk1"/>
              </a:buClr>
              <a:buSzPts val="2400"/>
              <a:buFont typeface="Arial"/>
              <a:buNone/>
            </a:pPr>
            <a:endParaRPr sz="2400" b="1">
              <a:solidFill>
                <a:schemeClr val="lt1"/>
              </a:solidFill>
              <a:latin typeface="Arial Narrow"/>
              <a:ea typeface="Arial Narrow"/>
              <a:cs typeface="Arial Narrow"/>
              <a:sym typeface="Arial Narrow"/>
            </a:endParaRPr>
          </a:p>
          <a:p>
            <a:pPr marL="342900" marR="0" lvl="0" indent="-342900" algn="l" rtl="0">
              <a:spcBef>
                <a:spcPts val="0"/>
              </a:spcBef>
              <a:spcAft>
                <a:spcPts val="0"/>
              </a:spcAft>
              <a:buClr>
                <a:schemeClr val="lt1"/>
              </a:buClr>
              <a:buSzPts val="2400"/>
              <a:buFont typeface="Arial"/>
              <a:buChar char="•"/>
            </a:pPr>
            <a:r>
              <a:rPr lang="en-US" sz="2400">
                <a:solidFill>
                  <a:schemeClr val="lt1"/>
                </a:solidFill>
                <a:latin typeface="Calibri"/>
                <a:ea typeface="Calibri"/>
                <a:cs typeface="Calibri"/>
                <a:sym typeface="Calibri"/>
              </a:rPr>
              <a:t>Fast and efficient for large datasets</a:t>
            </a:r>
            <a:endParaRPr/>
          </a:p>
          <a:p>
            <a:pPr marL="342900" marR="0" lvl="0" indent="-342900" algn="l" rtl="0">
              <a:spcBef>
                <a:spcPts val="0"/>
              </a:spcBef>
              <a:spcAft>
                <a:spcPts val="0"/>
              </a:spcAft>
              <a:buClr>
                <a:schemeClr val="lt1"/>
              </a:buClr>
              <a:buSzPts val="2400"/>
              <a:buFont typeface="Arial"/>
              <a:buChar char="•"/>
            </a:pPr>
            <a:r>
              <a:rPr lang="en-US" sz="2400">
                <a:solidFill>
                  <a:schemeClr val="lt1"/>
                </a:solidFill>
                <a:latin typeface="Calibri"/>
                <a:ea typeface="Calibri"/>
                <a:cs typeface="Calibri"/>
                <a:sym typeface="Calibri"/>
              </a:rPr>
              <a:t>No need for labeled training data</a:t>
            </a:r>
            <a:endParaRPr sz="1800">
              <a:solidFill>
                <a:schemeClr val="lt1"/>
              </a:solidFill>
              <a:latin typeface="Calibri"/>
              <a:ea typeface="Calibri"/>
              <a:cs typeface="Calibri"/>
              <a:sym typeface="Calibri"/>
            </a:endParaRPr>
          </a:p>
          <a:p>
            <a:pPr marL="342900" marR="0" lvl="0" indent="-342900" algn="l" rtl="0">
              <a:spcBef>
                <a:spcPts val="0"/>
              </a:spcBef>
              <a:spcAft>
                <a:spcPts val="0"/>
              </a:spcAft>
              <a:buClr>
                <a:schemeClr val="lt1"/>
              </a:buClr>
              <a:buSzPts val="2400"/>
              <a:buFont typeface="Arial"/>
              <a:buChar char="•"/>
            </a:pPr>
            <a:r>
              <a:rPr lang="en-US" sz="2400">
                <a:solidFill>
                  <a:schemeClr val="lt1"/>
                </a:solidFill>
                <a:latin typeface="Calibri"/>
                <a:ea typeface="Calibri"/>
                <a:cs typeface="Calibri"/>
                <a:sym typeface="Calibri"/>
              </a:rPr>
              <a:t>Works well for initial land cover exploration</a:t>
            </a:r>
            <a:endParaRPr sz="1800">
              <a:solidFill>
                <a:schemeClr val="lt1"/>
              </a:solidFill>
              <a:latin typeface="Calibri"/>
              <a:ea typeface="Calibri"/>
              <a:cs typeface="Calibri"/>
              <a:sym typeface="Calibri"/>
            </a:endParaRPr>
          </a:p>
        </p:txBody>
      </p:sp>
      <p:sp>
        <p:nvSpPr>
          <p:cNvPr id="373" name="Google Shape;373;p19"/>
          <p:cNvSpPr/>
          <p:nvPr/>
        </p:nvSpPr>
        <p:spPr>
          <a:xfrm>
            <a:off x="6784630" y="1366817"/>
            <a:ext cx="4201144" cy="4127985"/>
          </a:xfrm>
          <a:prstGeom prst="rect">
            <a:avLst/>
          </a:prstGeom>
          <a:solidFill>
            <a:srgbClr val="F4B0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a:solidFill>
                  <a:schemeClr val="lt1"/>
                </a:solidFill>
                <a:latin typeface="Arial Narrow"/>
                <a:ea typeface="Arial Narrow"/>
                <a:cs typeface="Arial Narrow"/>
                <a:sym typeface="Arial Narrow"/>
              </a:rPr>
              <a:t>Disadvantages</a:t>
            </a:r>
            <a:endParaRPr sz="2400" b="1">
              <a:solidFill>
                <a:schemeClr val="lt1"/>
              </a:solidFill>
              <a:latin typeface="Arial Narrow"/>
              <a:ea typeface="Arial Narrow"/>
              <a:cs typeface="Arial Narrow"/>
              <a:sym typeface="Arial Narrow"/>
            </a:endParaRPr>
          </a:p>
          <a:p>
            <a:pPr marL="342900" marR="0" lvl="0" indent="-190500" algn="ctr" rtl="0">
              <a:spcBef>
                <a:spcPts val="0"/>
              </a:spcBef>
              <a:spcAft>
                <a:spcPts val="0"/>
              </a:spcAft>
              <a:buClr>
                <a:schemeClr val="dk1"/>
              </a:buClr>
              <a:buSzPts val="2400"/>
              <a:buFont typeface="Arial"/>
              <a:buNone/>
            </a:pPr>
            <a:endParaRPr sz="2400" b="1">
              <a:solidFill>
                <a:schemeClr val="lt1"/>
              </a:solidFill>
              <a:latin typeface="Arial Narrow"/>
              <a:ea typeface="Arial Narrow"/>
              <a:cs typeface="Arial Narrow"/>
              <a:sym typeface="Arial Narrow"/>
            </a:endParaRPr>
          </a:p>
          <a:p>
            <a:pPr marL="342900" marR="0" lvl="0" indent="-342900" algn="l" rtl="0">
              <a:spcBef>
                <a:spcPts val="0"/>
              </a:spcBef>
              <a:spcAft>
                <a:spcPts val="0"/>
              </a:spcAft>
              <a:buClr>
                <a:schemeClr val="lt1"/>
              </a:buClr>
              <a:buSzPts val="2400"/>
              <a:buFont typeface="Arial"/>
              <a:buChar char="•"/>
            </a:pPr>
            <a:r>
              <a:rPr lang="en-US" sz="2400">
                <a:solidFill>
                  <a:schemeClr val="lt1"/>
                </a:solidFill>
                <a:latin typeface="Calibri"/>
                <a:ea typeface="Calibri"/>
                <a:cs typeface="Calibri"/>
                <a:sym typeface="Calibri"/>
              </a:rPr>
              <a:t>Requires predefined number of clusters (K)</a:t>
            </a:r>
            <a:endParaRPr sz="2400">
              <a:solidFill>
                <a:schemeClr val="lt1"/>
              </a:solidFill>
              <a:latin typeface="Arial Narrow"/>
              <a:ea typeface="Arial Narrow"/>
              <a:cs typeface="Arial Narrow"/>
              <a:sym typeface="Arial Narrow"/>
            </a:endParaRPr>
          </a:p>
          <a:p>
            <a:pPr marL="342900" marR="0" lvl="0" indent="-342900" algn="l" rtl="0">
              <a:spcBef>
                <a:spcPts val="0"/>
              </a:spcBef>
              <a:spcAft>
                <a:spcPts val="0"/>
              </a:spcAft>
              <a:buClr>
                <a:schemeClr val="lt1"/>
              </a:buClr>
              <a:buSzPts val="2400"/>
              <a:buFont typeface="Arial"/>
              <a:buChar char="•"/>
            </a:pPr>
            <a:r>
              <a:rPr lang="en-US" sz="2400">
                <a:solidFill>
                  <a:schemeClr val="lt1"/>
                </a:solidFill>
                <a:latin typeface="Calibri"/>
                <a:ea typeface="Calibri"/>
                <a:cs typeface="Calibri"/>
                <a:sym typeface="Calibri"/>
              </a:rPr>
              <a:t>May assign similar land cover types to different clusters</a:t>
            </a:r>
            <a:endParaRPr sz="2400">
              <a:solidFill>
                <a:schemeClr val="lt1"/>
              </a:solidFill>
              <a:latin typeface="Arial Narrow"/>
              <a:ea typeface="Arial Narrow"/>
              <a:cs typeface="Arial Narrow"/>
              <a:sym typeface="Arial Narrow"/>
            </a:endParaRPr>
          </a:p>
          <a:p>
            <a:pPr marL="342900" marR="0" lvl="0" indent="-342900" algn="l" rtl="0">
              <a:spcBef>
                <a:spcPts val="0"/>
              </a:spcBef>
              <a:spcAft>
                <a:spcPts val="0"/>
              </a:spcAft>
              <a:buClr>
                <a:schemeClr val="lt1"/>
              </a:buClr>
              <a:buSzPts val="2400"/>
              <a:buFont typeface="Arial"/>
              <a:buChar char="•"/>
            </a:pPr>
            <a:r>
              <a:rPr lang="en-US" sz="2400">
                <a:solidFill>
                  <a:schemeClr val="lt1"/>
                </a:solidFill>
                <a:latin typeface="Calibri"/>
                <a:ea typeface="Calibri"/>
                <a:cs typeface="Calibri"/>
                <a:sym typeface="Calibri"/>
              </a:rPr>
              <a:t>Sensitive to outliers and spectral variability</a:t>
            </a:r>
            <a:endParaRPr sz="2400">
              <a:solidFill>
                <a:schemeClr val="lt1"/>
              </a:solidFill>
              <a:latin typeface="Arial Narrow"/>
              <a:ea typeface="Arial Narrow"/>
              <a:cs typeface="Arial Narrow"/>
              <a:sym typeface="Arial Narrow"/>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p20"/>
          <p:cNvSpPr txBox="1"/>
          <p:nvPr/>
        </p:nvSpPr>
        <p:spPr>
          <a:xfrm>
            <a:off x="2174225" y="-5257"/>
            <a:ext cx="8036000"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US" sz="3200" b="1">
                <a:solidFill>
                  <a:schemeClr val="dk1"/>
                </a:solidFill>
                <a:latin typeface="Arial Narrow"/>
                <a:ea typeface="Arial Narrow"/>
                <a:cs typeface="Arial Narrow"/>
                <a:sym typeface="Arial Narrow"/>
              </a:rPr>
              <a:t>Supervised vs unsupervised classification</a:t>
            </a:r>
            <a:endParaRPr sz="1800">
              <a:solidFill>
                <a:schemeClr val="dk1"/>
              </a:solidFill>
              <a:latin typeface="Calibri"/>
              <a:ea typeface="Calibri"/>
              <a:cs typeface="Calibri"/>
              <a:sym typeface="Calibri"/>
            </a:endParaRPr>
          </a:p>
        </p:txBody>
      </p:sp>
      <p:pic>
        <p:nvPicPr>
          <p:cNvPr id="380" name="Google Shape;380;p20"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381" name="Google Shape;381;p20"/>
          <p:cNvSpPr txBox="1">
            <a:spLocks noGrp="1"/>
          </p:cNvSpPr>
          <p:nvPr>
            <p:ph type="ftr" idx="11"/>
          </p:nvPr>
        </p:nvSpPr>
        <p:spPr>
          <a:xfrm>
            <a:off x="3307202" y="6537437"/>
            <a:ext cx="5583646" cy="171943"/>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E9c Land Cover Classification</a:t>
            </a:r>
            <a:endParaRPr/>
          </a:p>
          <a:p>
            <a:pPr marL="0" lvl="0" indent="0" algn="ctr" rtl="0">
              <a:spcBef>
                <a:spcPts val="0"/>
              </a:spcBef>
              <a:spcAft>
                <a:spcPts val="0"/>
              </a:spcAft>
              <a:buNone/>
            </a:pPr>
            <a:endParaRPr/>
          </a:p>
        </p:txBody>
      </p:sp>
      <p:sp>
        <p:nvSpPr>
          <p:cNvPr id="382" name="Google Shape;382;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19</a:t>
            </a:fld>
            <a:endParaRPr/>
          </a:p>
        </p:txBody>
      </p:sp>
      <p:pic>
        <p:nvPicPr>
          <p:cNvPr id="383" name="Google Shape;383;p20"/>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graphicFrame>
        <p:nvGraphicFramePr>
          <p:cNvPr id="384" name="Google Shape;384;p20"/>
          <p:cNvGraphicFramePr/>
          <p:nvPr/>
        </p:nvGraphicFramePr>
        <p:xfrm>
          <a:off x="882315" y="2346960"/>
          <a:ext cx="3000000" cy="3000000"/>
        </p:xfrm>
        <a:graphic>
          <a:graphicData uri="http://schemas.openxmlformats.org/drawingml/2006/table">
            <a:tbl>
              <a:tblPr bandRow="1">
                <a:noFill/>
                <a:tableStyleId>{0D2F1043-8708-4C53-98BE-2F562AC69966}</a:tableStyleId>
              </a:tblPr>
              <a:tblGrid>
                <a:gridCol w="2329325">
                  <a:extLst>
                    <a:ext uri="{9D8B030D-6E8A-4147-A177-3AD203B41FA5}">
                      <a16:colId xmlns:a16="http://schemas.microsoft.com/office/drawing/2014/main" val="20000"/>
                    </a:ext>
                  </a:extLst>
                </a:gridCol>
                <a:gridCol w="4326375">
                  <a:extLst>
                    <a:ext uri="{9D8B030D-6E8A-4147-A177-3AD203B41FA5}">
                      <a16:colId xmlns:a16="http://schemas.microsoft.com/office/drawing/2014/main" val="20001"/>
                    </a:ext>
                  </a:extLst>
                </a:gridCol>
                <a:gridCol w="4217975">
                  <a:extLst>
                    <a:ext uri="{9D8B030D-6E8A-4147-A177-3AD203B41FA5}">
                      <a16:colId xmlns:a16="http://schemas.microsoft.com/office/drawing/2014/main" val="20002"/>
                    </a:ext>
                  </a:extLst>
                </a:gridCol>
              </a:tblGrid>
              <a:tr h="228600">
                <a:tc>
                  <a:txBody>
                    <a:bodyPr/>
                    <a:lstStyle/>
                    <a:p>
                      <a:pPr marL="0" marR="0" lvl="0" indent="0" algn="l" rtl="0">
                        <a:spcBef>
                          <a:spcPts val="0"/>
                        </a:spcBef>
                        <a:spcAft>
                          <a:spcPts val="0"/>
                        </a:spcAft>
                        <a:buNone/>
                      </a:pPr>
                      <a:r>
                        <a:rPr lang="en-US" sz="1800" b="1" u="none" strike="noStrike" cap="none">
                          <a:solidFill>
                            <a:schemeClr val="lt1"/>
                          </a:solidFill>
                          <a:latin typeface="Arial Narrow"/>
                          <a:ea typeface="Arial Narrow"/>
                          <a:cs typeface="Arial Narrow"/>
                          <a:sym typeface="Arial Narrow"/>
                        </a:rPr>
                        <a:t>Aspect</a:t>
                      </a:r>
                      <a:endParaRPr sz="1800">
                        <a:solidFill>
                          <a:schemeClr val="lt1"/>
                        </a:solidFill>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1F4E79"/>
                    </a:solidFill>
                  </a:tcPr>
                </a:tc>
                <a:tc>
                  <a:txBody>
                    <a:bodyPr/>
                    <a:lstStyle/>
                    <a:p>
                      <a:pPr marL="0" marR="0" lvl="0" indent="0" algn="l" rtl="0">
                        <a:spcBef>
                          <a:spcPts val="0"/>
                        </a:spcBef>
                        <a:spcAft>
                          <a:spcPts val="0"/>
                        </a:spcAft>
                        <a:buNone/>
                      </a:pPr>
                      <a:r>
                        <a:rPr lang="en-US" sz="1800" b="1">
                          <a:solidFill>
                            <a:schemeClr val="lt1"/>
                          </a:solidFill>
                          <a:latin typeface="Arial Narrow"/>
                          <a:ea typeface="Arial Narrow"/>
                          <a:cs typeface="Arial Narrow"/>
                          <a:sym typeface="Arial Narrow"/>
                        </a:rPr>
                        <a:t>Supervised classification</a:t>
                      </a:r>
                      <a:endParaRPr sz="1800">
                        <a:solidFill>
                          <a:schemeClr val="lt1"/>
                        </a:solidFill>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1F4E79"/>
                    </a:solidFill>
                  </a:tcPr>
                </a:tc>
                <a:tc>
                  <a:txBody>
                    <a:bodyPr/>
                    <a:lstStyle/>
                    <a:p>
                      <a:pPr marL="0" marR="0" lvl="0" indent="0" algn="l" rtl="0">
                        <a:spcBef>
                          <a:spcPts val="0"/>
                        </a:spcBef>
                        <a:spcAft>
                          <a:spcPts val="0"/>
                        </a:spcAft>
                        <a:buNone/>
                      </a:pPr>
                      <a:r>
                        <a:rPr lang="en-US" sz="1800" b="1">
                          <a:solidFill>
                            <a:schemeClr val="lt1"/>
                          </a:solidFill>
                          <a:latin typeface="Arial Narrow"/>
                          <a:ea typeface="Arial Narrow"/>
                          <a:cs typeface="Arial Narrow"/>
                          <a:sym typeface="Arial Narrow"/>
                        </a:rPr>
                        <a:t>Unsupervised classification</a:t>
                      </a:r>
                      <a:endParaRPr sz="1800">
                        <a:solidFill>
                          <a:schemeClr val="lt1"/>
                        </a:solidFill>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1F4E79"/>
                    </a:solidFill>
                  </a:tcPr>
                </a:tc>
                <a:extLst>
                  <a:ext uri="{0D108BD9-81ED-4DB2-BD59-A6C34878D82A}">
                    <a16:rowId xmlns:a16="http://schemas.microsoft.com/office/drawing/2014/main" val="10000"/>
                  </a:ext>
                </a:extLst>
              </a:tr>
              <a:tr h="228600">
                <a:tc>
                  <a:txBody>
                    <a:bodyPr/>
                    <a:lstStyle/>
                    <a:p>
                      <a:pPr marL="0" marR="0" lvl="0" indent="0" algn="l" rtl="0">
                        <a:spcBef>
                          <a:spcPts val="0"/>
                        </a:spcBef>
                        <a:spcAft>
                          <a:spcPts val="0"/>
                        </a:spcAft>
                        <a:buNone/>
                      </a:pPr>
                      <a:r>
                        <a:rPr lang="en-US" sz="1800" b="1">
                          <a:solidFill>
                            <a:schemeClr val="lt1"/>
                          </a:solidFill>
                          <a:latin typeface="Arial Narrow"/>
                          <a:ea typeface="Arial Narrow"/>
                          <a:cs typeface="Arial Narrow"/>
                          <a:sym typeface="Arial Narrow"/>
                        </a:rPr>
                        <a:t>Training data</a:t>
                      </a:r>
                      <a:endParaRPr sz="1800">
                        <a:solidFill>
                          <a:schemeClr val="lt1"/>
                        </a:solidFill>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1F4E79"/>
                    </a:solidFill>
                  </a:tcPr>
                </a:tc>
                <a:tc>
                  <a:txBody>
                    <a:bodyPr/>
                    <a:lstStyle/>
                    <a:p>
                      <a:pPr marL="0" marR="0" lvl="0" indent="0" algn="l" rtl="0">
                        <a:spcBef>
                          <a:spcPts val="0"/>
                        </a:spcBef>
                        <a:spcAft>
                          <a:spcPts val="0"/>
                        </a:spcAft>
                        <a:buNone/>
                      </a:pPr>
                      <a:r>
                        <a:rPr lang="en-US" sz="1800">
                          <a:latin typeface="Arial Narrow"/>
                          <a:ea typeface="Arial Narrow"/>
                          <a:cs typeface="Arial Narrow"/>
                          <a:sym typeface="Arial Narrow"/>
                        </a:rPr>
                        <a:t>Required</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a:latin typeface="Arial Narrow"/>
                          <a:ea typeface="Arial Narrow"/>
                          <a:cs typeface="Arial Narrow"/>
                          <a:sym typeface="Arial Narrow"/>
                        </a:rPr>
                        <a:t>Not required</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28600">
                <a:tc>
                  <a:txBody>
                    <a:bodyPr/>
                    <a:lstStyle/>
                    <a:p>
                      <a:pPr marL="0" marR="0" lvl="0" indent="0" algn="l" rtl="0">
                        <a:spcBef>
                          <a:spcPts val="0"/>
                        </a:spcBef>
                        <a:spcAft>
                          <a:spcPts val="0"/>
                        </a:spcAft>
                        <a:buNone/>
                      </a:pPr>
                      <a:r>
                        <a:rPr lang="en-US" sz="1800" b="1">
                          <a:solidFill>
                            <a:schemeClr val="lt1"/>
                          </a:solidFill>
                          <a:latin typeface="Arial Narrow"/>
                          <a:ea typeface="Arial Narrow"/>
                          <a:cs typeface="Arial Narrow"/>
                          <a:sym typeface="Arial Narrow"/>
                        </a:rPr>
                        <a:t>User involvement</a:t>
                      </a:r>
                      <a:endParaRPr sz="1800">
                        <a:solidFill>
                          <a:schemeClr val="lt1"/>
                        </a:solidFill>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1F4E79"/>
                    </a:solidFill>
                  </a:tcPr>
                </a:tc>
                <a:tc>
                  <a:txBody>
                    <a:bodyPr/>
                    <a:lstStyle/>
                    <a:p>
                      <a:pPr marL="0" marR="0" lvl="0" indent="0" algn="l" rtl="0">
                        <a:spcBef>
                          <a:spcPts val="0"/>
                        </a:spcBef>
                        <a:spcAft>
                          <a:spcPts val="0"/>
                        </a:spcAft>
                        <a:buNone/>
                      </a:pPr>
                      <a:r>
                        <a:rPr lang="en-US" sz="1800">
                          <a:latin typeface="Arial Narrow"/>
                          <a:ea typeface="Arial Narrow"/>
                          <a:cs typeface="Arial Narrow"/>
                          <a:sym typeface="Arial Narrow"/>
                        </a:rPr>
                        <a:t>High (training data &amp; validation)</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a:latin typeface="Arial Narrow"/>
                          <a:ea typeface="Arial Narrow"/>
                          <a:cs typeface="Arial Narrow"/>
                          <a:sym typeface="Arial Narrow"/>
                        </a:rPr>
                        <a:t>Lower (post-classification interpretation)</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28600">
                <a:tc>
                  <a:txBody>
                    <a:bodyPr/>
                    <a:lstStyle/>
                    <a:p>
                      <a:pPr marL="0" marR="0" lvl="0" indent="0" algn="l" rtl="0">
                        <a:spcBef>
                          <a:spcPts val="0"/>
                        </a:spcBef>
                        <a:spcAft>
                          <a:spcPts val="0"/>
                        </a:spcAft>
                        <a:buNone/>
                      </a:pPr>
                      <a:r>
                        <a:rPr lang="en-US" sz="1800" b="1">
                          <a:solidFill>
                            <a:schemeClr val="lt1"/>
                          </a:solidFill>
                          <a:latin typeface="Arial Narrow"/>
                          <a:ea typeface="Arial Narrow"/>
                          <a:cs typeface="Arial Narrow"/>
                          <a:sym typeface="Arial Narrow"/>
                        </a:rPr>
                        <a:t>Accuracy</a:t>
                      </a:r>
                      <a:endParaRPr sz="1800">
                        <a:solidFill>
                          <a:schemeClr val="lt1"/>
                        </a:solidFill>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1F4E79"/>
                    </a:solidFill>
                  </a:tcPr>
                </a:tc>
                <a:tc>
                  <a:txBody>
                    <a:bodyPr/>
                    <a:lstStyle/>
                    <a:p>
                      <a:pPr marL="0" marR="0" lvl="0" indent="0" algn="l" rtl="0">
                        <a:spcBef>
                          <a:spcPts val="0"/>
                        </a:spcBef>
                        <a:spcAft>
                          <a:spcPts val="0"/>
                        </a:spcAft>
                        <a:buNone/>
                      </a:pPr>
                      <a:r>
                        <a:rPr lang="en-US" sz="1800">
                          <a:latin typeface="Arial Narrow"/>
                          <a:ea typeface="Arial Narrow"/>
                          <a:cs typeface="Arial Narrow"/>
                          <a:sym typeface="Arial Narrow"/>
                        </a:rPr>
                        <a:t>Typically higher</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a:latin typeface="Arial Narrow"/>
                          <a:ea typeface="Arial Narrow"/>
                          <a:cs typeface="Arial Narrow"/>
                          <a:sym typeface="Arial Narrow"/>
                        </a:rPr>
                        <a:t>Can be lower due to spectral mixing</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28600">
                <a:tc>
                  <a:txBody>
                    <a:bodyPr/>
                    <a:lstStyle/>
                    <a:p>
                      <a:pPr marL="0" marR="0" lvl="0" indent="0" algn="l" rtl="0">
                        <a:spcBef>
                          <a:spcPts val="0"/>
                        </a:spcBef>
                        <a:spcAft>
                          <a:spcPts val="0"/>
                        </a:spcAft>
                        <a:buNone/>
                      </a:pPr>
                      <a:r>
                        <a:rPr lang="en-US" sz="1800" b="1">
                          <a:solidFill>
                            <a:schemeClr val="lt1"/>
                          </a:solidFill>
                          <a:latin typeface="Arial Narrow"/>
                          <a:ea typeface="Arial Narrow"/>
                          <a:cs typeface="Arial Narrow"/>
                          <a:sym typeface="Arial Narrow"/>
                        </a:rPr>
                        <a:t>Best for</a:t>
                      </a:r>
                      <a:endParaRPr sz="1800">
                        <a:solidFill>
                          <a:schemeClr val="lt1"/>
                        </a:solidFill>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1F4E79"/>
                    </a:solidFill>
                  </a:tcPr>
                </a:tc>
                <a:tc>
                  <a:txBody>
                    <a:bodyPr/>
                    <a:lstStyle/>
                    <a:p>
                      <a:pPr marL="0" marR="0" lvl="0" indent="0" algn="l" rtl="0">
                        <a:spcBef>
                          <a:spcPts val="0"/>
                        </a:spcBef>
                        <a:spcAft>
                          <a:spcPts val="0"/>
                        </a:spcAft>
                        <a:buNone/>
                      </a:pPr>
                      <a:r>
                        <a:rPr lang="en-US" sz="1800">
                          <a:latin typeface="Arial Narrow"/>
                          <a:ea typeface="Arial Narrow"/>
                          <a:cs typeface="Arial Narrow"/>
                          <a:sym typeface="Arial Narrow"/>
                        </a:rPr>
                        <a:t>Thematic mapping, detailed studies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a:latin typeface="Arial Narrow"/>
                          <a:ea typeface="Arial Narrow"/>
                          <a:cs typeface="Arial Narrow"/>
                          <a:sym typeface="Arial Narrow"/>
                        </a:rPr>
                        <a:t>Quick analysis, unknown land cover</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356125">
                <a:tc>
                  <a:txBody>
                    <a:bodyPr/>
                    <a:lstStyle/>
                    <a:p>
                      <a:pPr marL="0" marR="0" lvl="0" indent="0" algn="l" rtl="0">
                        <a:spcBef>
                          <a:spcPts val="0"/>
                        </a:spcBef>
                        <a:spcAft>
                          <a:spcPts val="0"/>
                        </a:spcAft>
                        <a:buNone/>
                      </a:pPr>
                      <a:r>
                        <a:rPr lang="en-US" sz="1800" b="1">
                          <a:solidFill>
                            <a:schemeClr val="lt1"/>
                          </a:solidFill>
                          <a:latin typeface="Arial Narrow"/>
                          <a:ea typeface="Arial Narrow"/>
                          <a:cs typeface="Arial Narrow"/>
                          <a:sym typeface="Arial Narrow"/>
                        </a:rPr>
                        <a:t>Example Methods</a:t>
                      </a:r>
                      <a:endParaRPr sz="1800">
                        <a:solidFill>
                          <a:schemeClr val="lt1"/>
                        </a:solidFill>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1F4E79"/>
                    </a:solidFill>
                  </a:tcPr>
                </a:tc>
                <a:tc>
                  <a:txBody>
                    <a:bodyPr/>
                    <a:lstStyle/>
                    <a:p>
                      <a:pPr marL="0" marR="0" lvl="0" indent="0" algn="l" rtl="0">
                        <a:spcBef>
                          <a:spcPts val="0"/>
                        </a:spcBef>
                        <a:spcAft>
                          <a:spcPts val="0"/>
                        </a:spcAft>
                        <a:buNone/>
                      </a:pPr>
                      <a:r>
                        <a:rPr lang="en-US" sz="1800">
                          <a:latin typeface="Arial Narrow"/>
                          <a:ea typeface="Arial Narrow"/>
                          <a:cs typeface="Arial Narrow"/>
                          <a:sym typeface="Arial Narrow"/>
                        </a:rPr>
                        <a:t>Maximum Likelihood, Random Forest, SVM</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a:latin typeface="Arial Narrow"/>
                          <a:ea typeface="Arial Narrow"/>
                          <a:cs typeface="Arial Narrow"/>
                          <a:sym typeface="Arial Narrow"/>
                        </a:rPr>
                        <a:t>K-Means, ISODATA</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
          <p:cNvSpPr txBox="1"/>
          <p:nvPr/>
        </p:nvSpPr>
        <p:spPr>
          <a:xfrm>
            <a:off x="2174225" y="-56544"/>
            <a:ext cx="4643635"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US" sz="3200" b="1">
                <a:solidFill>
                  <a:schemeClr val="dk1"/>
                </a:solidFill>
                <a:latin typeface="Arial Narrow"/>
                <a:ea typeface="Arial Narrow"/>
                <a:cs typeface="Arial Narrow"/>
                <a:sym typeface="Arial Narrow"/>
              </a:rPr>
              <a:t>Learning objectives</a:t>
            </a:r>
            <a:endParaRPr sz="1800">
              <a:solidFill>
                <a:schemeClr val="dk1"/>
              </a:solidFill>
              <a:latin typeface="Calibri"/>
              <a:ea typeface="Calibri"/>
              <a:cs typeface="Calibri"/>
              <a:sym typeface="Calibri"/>
            </a:endParaRPr>
          </a:p>
        </p:txBody>
      </p:sp>
      <p:pic>
        <p:nvPicPr>
          <p:cNvPr id="174" name="Google Shape;174;p2"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175" name="Google Shape;175;p2"/>
          <p:cNvSpPr txBox="1">
            <a:spLocks noGrp="1"/>
          </p:cNvSpPr>
          <p:nvPr>
            <p:ph type="ftr" idx="11"/>
          </p:nvPr>
        </p:nvSpPr>
        <p:spPr>
          <a:xfrm>
            <a:off x="3307202" y="6537437"/>
            <a:ext cx="5583646" cy="171943"/>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E9c Land Cover Classification</a:t>
            </a:r>
            <a:endParaRPr/>
          </a:p>
          <a:p>
            <a:pPr marL="0" lvl="0" indent="0" algn="ctr" rtl="0">
              <a:spcBef>
                <a:spcPts val="0"/>
              </a:spcBef>
              <a:spcAft>
                <a:spcPts val="0"/>
              </a:spcAft>
              <a:buNone/>
            </a:pPr>
            <a:endParaRPr/>
          </a:p>
        </p:txBody>
      </p:sp>
      <p:sp>
        <p:nvSpPr>
          <p:cNvPr id="176" name="Google Shape;176;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pic>
        <p:nvPicPr>
          <p:cNvPr id="177" name="Google Shape;177;p2"/>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178" name="Google Shape;178;p2"/>
          <p:cNvSpPr txBox="1"/>
          <p:nvPr/>
        </p:nvSpPr>
        <p:spPr>
          <a:xfrm>
            <a:off x="843748" y="1348898"/>
            <a:ext cx="11289967" cy="440120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a:solidFill>
                  <a:schemeClr val="dk1"/>
                </a:solidFill>
                <a:latin typeface="Arial Narrow"/>
                <a:ea typeface="Arial Narrow"/>
                <a:cs typeface="Arial Narrow"/>
                <a:sym typeface="Arial Narrow"/>
              </a:rPr>
              <a:t>Understand the importance of land cover classification</a:t>
            </a:r>
            <a:br>
              <a:rPr lang="en-US" sz="2800">
                <a:solidFill>
                  <a:schemeClr val="dk1"/>
                </a:solidFill>
                <a:latin typeface="Arial Narrow"/>
                <a:ea typeface="Arial Narrow"/>
                <a:cs typeface="Arial Narrow"/>
                <a:sym typeface="Arial Narrow"/>
              </a:rPr>
            </a:br>
            <a:endParaRPr sz="2800">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US" sz="2800">
                <a:solidFill>
                  <a:schemeClr val="dk1"/>
                </a:solidFill>
                <a:latin typeface="Arial Narrow"/>
                <a:ea typeface="Arial Narrow"/>
                <a:cs typeface="Arial Narrow"/>
                <a:sym typeface="Arial Narrow"/>
              </a:rPr>
              <a:t>Learn the differences between supervised and unsupervised classification</a:t>
            </a:r>
            <a:br>
              <a:rPr lang="en-US" sz="2800">
                <a:solidFill>
                  <a:schemeClr val="dk1"/>
                </a:solidFill>
                <a:latin typeface="Arial Narrow"/>
                <a:ea typeface="Arial Narrow"/>
                <a:cs typeface="Arial Narrow"/>
                <a:sym typeface="Arial Narrow"/>
              </a:rPr>
            </a:br>
            <a:endParaRPr sz="2800">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US" sz="2800">
                <a:solidFill>
                  <a:schemeClr val="dk1"/>
                </a:solidFill>
                <a:latin typeface="Arial Narrow"/>
                <a:ea typeface="Arial Narrow"/>
                <a:cs typeface="Arial Narrow"/>
                <a:sym typeface="Arial Narrow"/>
              </a:rPr>
              <a:t>Explore common classification algorithms used in remote sensing</a:t>
            </a:r>
            <a:br>
              <a:rPr lang="en-US" sz="2800">
                <a:solidFill>
                  <a:schemeClr val="dk1"/>
                </a:solidFill>
                <a:latin typeface="Arial Narrow"/>
                <a:ea typeface="Arial Narrow"/>
                <a:cs typeface="Arial Narrow"/>
                <a:sym typeface="Arial Narrow"/>
              </a:rPr>
            </a:br>
            <a:endParaRPr sz="2800">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US" sz="2800">
                <a:solidFill>
                  <a:schemeClr val="dk1"/>
                </a:solidFill>
                <a:latin typeface="Arial Narrow"/>
                <a:ea typeface="Arial Narrow"/>
                <a:cs typeface="Arial Narrow"/>
                <a:sym typeface="Arial Narrow"/>
              </a:rPr>
              <a:t>Identify the advantages and limitations of each method</a:t>
            </a:r>
            <a:endParaRPr sz="1800">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2800">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2800">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2800">
              <a:solidFill>
                <a:schemeClr val="dk1"/>
              </a:solidFill>
              <a:latin typeface="Arial Narrow"/>
              <a:ea typeface="Arial Narrow"/>
              <a:cs typeface="Arial Narrow"/>
              <a:sym typeface="Arial Narrow"/>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pic>
        <p:nvPicPr>
          <p:cNvPr id="390" name="Google Shape;390;p21"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391" name="Google Shape;391;p21"/>
          <p:cNvSpPr txBox="1">
            <a:spLocks noGrp="1"/>
          </p:cNvSpPr>
          <p:nvPr>
            <p:ph type="ftr" idx="11"/>
          </p:nvPr>
        </p:nvSpPr>
        <p:spPr>
          <a:xfrm>
            <a:off x="3512820" y="6489056"/>
            <a:ext cx="5166360" cy="232419"/>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E9c Land Cover Classification</a:t>
            </a:r>
            <a:endParaRPr>
              <a:solidFill>
                <a:srgbClr val="000000"/>
              </a:solidFill>
            </a:endParaRPr>
          </a:p>
          <a:p>
            <a:pPr marL="0" lvl="0" indent="0" algn="ctr" rtl="0">
              <a:spcBef>
                <a:spcPts val="0"/>
              </a:spcBef>
              <a:spcAft>
                <a:spcPts val="0"/>
              </a:spcAft>
              <a:buNone/>
            </a:pPr>
            <a:endParaRPr/>
          </a:p>
        </p:txBody>
      </p:sp>
      <p:sp>
        <p:nvSpPr>
          <p:cNvPr id="392" name="Google Shape;392;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20</a:t>
            </a:fld>
            <a:endParaRPr/>
          </a:p>
        </p:txBody>
      </p:sp>
      <p:pic>
        <p:nvPicPr>
          <p:cNvPr id="393" name="Google Shape;393;p21"/>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394" name="Google Shape;394;p21"/>
          <p:cNvSpPr txBox="1"/>
          <p:nvPr/>
        </p:nvSpPr>
        <p:spPr>
          <a:xfrm>
            <a:off x="1059426" y="1871183"/>
            <a:ext cx="10075790" cy="310854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a:solidFill>
                  <a:schemeClr val="dk1"/>
                </a:solidFill>
                <a:latin typeface="Arial Narrow"/>
                <a:ea typeface="Arial Narrow"/>
                <a:cs typeface="Arial Narrow"/>
                <a:sym typeface="Arial Narrow"/>
              </a:rPr>
              <a:t>Land cover classification is essential for remote sensing analysis</a:t>
            </a: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br>
              <a:rPr lang="en-US" sz="2800">
                <a:solidFill>
                  <a:schemeClr val="dk1"/>
                </a:solidFill>
                <a:latin typeface="Arial Narrow"/>
                <a:ea typeface="Arial Narrow"/>
                <a:cs typeface="Arial Narrow"/>
                <a:sym typeface="Arial Narrow"/>
              </a:rPr>
            </a:br>
            <a:r>
              <a:rPr lang="en-US" sz="2800" b="1">
                <a:solidFill>
                  <a:schemeClr val="dk1"/>
                </a:solidFill>
                <a:latin typeface="Arial Narrow"/>
                <a:ea typeface="Arial Narrow"/>
                <a:cs typeface="Arial Narrow"/>
                <a:sym typeface="Arial Narrow"/>
              </a:rPr>
              <a:t>Supervised Classification</a:t>
            </a:r>
            <a:r>
              <a:rPr lang="en-US" sz="2800">
                <a:solidFill>
                  <a:schemeClr val="dk1"/>
                </a:solidFill>
                <a:latin typeface="Arial Narrow"/>
                <a:ea typeface="Arial Narrow"/>
                <a:cs typeface="Arial Narrow"/>
                <a:sym typeface="Arial Narrow"/>
              </a:rPr>
              <a:t> requires training data and is more accurate</a:t>
            </a: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br>
              <a:rPr lang="en-US" sz="2800">
                <a:solidFill>
                  <a:schemeClr val="dk1"/>
                </a:solidFill>
                <a:latin typeface="Arial Narrow"/>
                <a:ea typeface="Arial Narrow"/>
                <a:cs typeface="Arial Narrow"/>
                <a:sym typeface="Arial Narrow"/>
              </a:rPr>
            </a:br>
            <a:r>
              <a:rPr lang="en-US" sz="2800" b="1">
                <a:solidFill>
                  <a:schemeClr val="dk1"/>
                </a:solidFill>
                <a:latin typeface="Arial Narrow"/>
                <a:ea typeface="Arial Narrow"/>
                <a:cs typeface="Arial Narrow"/>
                <a:sym typeface="Arial Narrow"/>
              </a:rPr>
              <a:t>Unsupervised Classification</a:t>
            </a:r>
            <a:r>
              <a:rPr lang="en-US" sz="2800">
                <a:solidFill>
                  <a:schemeClr val="dk1"/>
                </a:solidFill>
                <a:latin typeface="Arial Narrow"/>
                <a:ea typeface="Arial Narrow"/>
                <a:cs typeface="Arial Narrow"/>
                <a:sym typeface="Arial Narrow"/>
              </a:rPr>
              <a:t> is fully automated but requires interpretation</a:t>
            </a:r>
            <a:br>
              <a:rPr lang="en-US" sz="2800">
                <a:solidFill>
                  <a:schemeClr val="dk1"/>
                </a:solidFill>
                <a:latin typeface="Arial Narrow"/>
                <a:ea typeface="Arial Narrow"/>
                <a:cs typeface="Arial Narrow"/>
                <a:sym typeface="Arial Narrow"/>
              </a:rPr>
            </a:br>
            <a:br>
              <a:rPr lang="en-US" sz="2800" b="1">
                <a:solidFill>
                  <a:schemeClr val="dk1"/>
                </a:solidFill>
                <a:latin typeface="Arial Narrow"/>
                <a:ea typeface="Arial Narrow"/>
                <a:cs typeface="Arial Narrow"/>
                <a:sym typeface="Arial Narrow"/>
              </a:rPr>
            </a:br>
            <a:r>
              <a:rPr lang="en-US" sz="2800">
                <a:solidFill>
                  <a:schemeClr val="dk1"/>
                </a:solidFill>
                <a:latin typeface="Arial Narrow"/>
                <a:ea typeface="Arial Narrow"/>
                <a:cs typeface="Arial Narrow"/>
                <a:sym typeface="Arial Narrow"/>
              </a:rPr>
              <a:t>Choosing the right method depends o</a:t>
            </a:r>
            <a:r>
              <a:rPr lang="en-US" sz="2800" b="1">
                <a:solidFill>
                  <a:schemeClr val="dk1"/>
                </a:solidFill>
                <a:latin typeface="Arial Narrow"/>
                <a:ea typeface="Arial Narrow"/>
                <a:cs typeface="Arial Narrow"/>
                <a:sym typeface="Arial Narrow"/>
              </a:rPr>
              <a:t>n data availability and project goals</a:t>
            </a:r>
            <a:endParaRPr sz="1800" b="1">
              <a:solidFill>
                <a:schemeClr val="dk1"/>
              </a:solidFill>
              <a:latin typeface="Arial Narrow"/>
              <a:ea typeface="Arial Narrow"/>
              <a:cs typeface="Arial Narrow"/>
              <a:sym typeface="Arial Narrow"/>
            </a:endParaRPr>
          </a:p>
        </p:txBody>
      </p:sp>
      <p:sp>
        <p:nvSpPr>
          <p:cNvPr id="395" name="Google Shape;395;p21"/>
          <p:cNvSpPr txBox="1"/>
          <p:nvPr/>
        </p:nvSpPr>
        <p:spPr>
          <a:xfrm>
            <a:off x="2174225" y="-8164"/>
            <a:ext cx="7346920"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US" sz="3200" b="1">
                <a:solidFill>
                  <a:schemeClr val="dk1"/>
                </a:solidFill>
                <a:latin typeface="Arial Narrow"/>
                <a:ea typeface="Arial Narrow"/>
                <a:cs typeface="Arial Narrow"/>
                <a:sym typeface="Arial Narrow"/>
              </a:rPr>
              <a:t>Summary &amp; key takeaways</a:t>
            </a:r>
            <a:endParaRPr sz="1800" b="1">
              <a:solidFill>
                <a:schemeClr val="dk1"/>
              </a:solidFill>
              <a:latin typeface="Arial Narrow"/>
              <a:ea typeface="Arial Narrow"/>
              <a:cs typeface="Arial Narrow"/>
              <a:sym typeface="Arial Narrow"/>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p22"/>
          <p:cNvSpPr txBox="1"/>
          <p:nvPr/>
        </p:nvSpPr>
        <p:spPr>
          <a:xfrm>
            <a:off x="2174225" y="-26306"/>
            <a:ext cx="5822920"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US" sz="3200" b="1">
                <a:solidFill>
                  <a:schemeClr val="dk1"/>
                </a:solidFill>
                <a:latin typeface="Arial Narrow"/>
                <a:ea typeface="Arial Narrow"/>
                <a:cs typeface="Arial Narrow"/>
                <a:sym typeface="Arial Narrow"/>
              </a:rPr>
              <a:t>Sources</a:t>
            </a:r>
            <a:endParaRPr/>
          </a:p>
        </p:txBody>
      </p:sp>
      <p:pic>
        <p:nvPicPr>
          <p:cNvPr id="402" name="Google Shape;402;p22"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403" name="Google Shape;403;p22"/>
          <p:cNvSpPr txBox="1">
            <a:spLocks noGrp="1"/>
          </p:cNvSpPr>
          <p:nvPr>
            <p:ph type="ftr" idx="11"/>
          </p:nvPr>
        </p:nvSpPr>
        <p:spPr>
          <a:xfrm>
            <a:off x="3307202" y="6537437"/>
            <a:ext cx="5583646" cy="171943"/>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E9c Land Cover Classification</a:t>
            </a:r>
            <a:endParaRPr>
              <a:solidFill>
                <a:srgbClr val="000000"/>
              </a:solidFill>
            </a:endParaRPr>
          </a:p>
          <a:p>
            <a:pPr marL="0" lvl="0" indent="0" algn="ctr" rtl="0">
              <a:spcBef>
                <a:spcPts val="0"/>
              </a:spcBef>
              <a:spcAft>
                <a:spcPts val="0"/>
              </a:spcAft>
              <a:buNone/>
            </a:pPr>
            <a:endParaRPr/>
          </a:p>
        </p:txBody>
      </p:sp>
      <p:sp>
        <p:nvSpPr>
          <p:cNvPr id="404" name="Google Shape;404;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21</a:t>
            </a:fld>
            <a:endParaRPr/>
          </a:p>
        </p:txBody>
      </p:sp>
      <p:pic>
        <p:nvPicPr>
          <p:cNvPr id="405" name="Google Shape;405;p22"/>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406" name="Google Shape;406;p22"/>
          <p:cNvSpPr txBox="1"/>
          <p:nvPr/>
        </p:nvSpPr>
        <p:spPr>
          <a:xfrm>
            <a:off x="756579" y="1133686"/>
            <a:ext cx="11289967" cy="57246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Arial Narrow"/>
                <a:ea typeface="Arial Narrow"/>
                <a:cs typeface="Arial Narrow"/>
                <a:sym typeface="Arial Narrow"/>
              </a:rPr>
              <a:t>European Space Agency (ESA). (2017, October 3). African land cover. ESA Multimedia. Retrieved from </a:t>
            </a:r>
            <a:r>
              <a:rPr lang="en-US" sz="1800" u="sng">
                <a:solidFill>
                  <a:schemeClr val="dk1"/>
                </a:solidFill>
                <a:latin typeface="Arial Narrow"/>
                <a:ea typeface="Arial Narrow"/>
                <a:cs typeface="Arial Narrow"/>
                <a:sym typeface="Arial Narrow"/>
                <a:hlinkClick r:id="rId5">
                  <a:extLst>
                    <a:ext uri="{A12FA001-AC4F-418D-AE19-62706E023703}">
                      <ahyp:hlinkClr xmlns:ahyp="http://schemas.microsoft.com/office/drawing/2018/hyperlinkcolor" val="tx"/>
                    </a:ext>
                  </a:extLst>
                </a:hlinkClick>
              </a:rPr>
              <a:t>https://www.esa.int/ESA_Multimedia/Images/2017/10/African_land_cover</a:t>
            </a:r>
            <a:endParaRPr sz="1800">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US" sz="1800">
                <a:solidFill>
                  <a:schemeClr val="dk1"/>
                </a:solidFill>
                <a:latin typeface="Arial Narrow"/>
                <a:ea typeface="Arial Narrow"/>
                <a:cs typeface="Arial Narrow"/>
                <a:sym typeface="Arial Narrow"/>
              </a:rPr>
              <a:t>Chiaka, J. C., &amp; Zhen, L. (2021). Land use, environmental, and food consumption patterns in Sub-Saharan Africa, 2000–2015: A review. Sustainability, 13(15), 8200. </a:t>
            </a:r>
            <a:r>
              <a:rPr lang="en-US" sz="1800" u="sng">
                <a:solidFill>
                  <a:schemeClr val="dk1"/>
                </a:solidFill>
                <a:latin typeface="Arial Narrow"/>
                <a:ea typeface="Arial Narrow"/>
                <a:cs typeface="Arial Narrow"/>
                <a:sym typeface="Arial Narrow"/>
                <a:hlinkClick r:id="rId6">
                  <a:extLst>
                    <a:ext uri="{A12FA001-AC4F-418D-AE19-62706E023703}">
                      <ahyp:hlinkClr xmlns:ahyp="http://schemas.microsoft.com/office/drawing/2018/hyperlinkcolor" val="tx"/>
                    </a:ext>
                  </a:extLst>
                </a:hlinkClick>
              </a:rPr>
              <a:t>https://doi.org/10.3390/su13158200</a:t>
            </a:r>
            <a:endParaRPr sz="1800">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US" sz="1800">
                <a:solidFill>
                  <a:schemeClr val="dk1"/>
                </a:solidFill>
                <a:latin typeface="Arial Narrow"/>
                <a:ea typeface="Arial Narrow"/>
                <a:cs typeface="Arial Narrow"/>
                <a:sym typeface="Arial Narrow"/>
              </a:rPr>
              <a:t>Vahidi, S., Hatamzadeh, V., Afshinfar, A., &amp; Nouri, P. (2023). Monitoring land cover changes in Tehran City over 5 years (2018 to 2022) using remote sensing-based spatial information. Asian Journal of Environment &amp; Ecology, 20(3), 24-35. </a:t>
            </a:r>
            <a:r>
              <a:rPr lang="en-US" sz="1800" u="sng">
                <a:solidFill>
                  <a:schemeClr val="dk1"/>
                </a:solidFill>
                <a:latin typeface="Arial Narrow"/>
                <a:ea typeface="Arial Narrow"/>
                <a:cs typeface="Arial Narrow"/>
                <a:sym typeface="Arial Narrow"/>
                <a:hlinkClick r:id="rId7">
                  <a:extLst>
                    <a:ext uri="{A12FA001-AC4F-418D-AE19-62706E023703}">
                      <ahyp:hlinkClr xmlns:ahyp="http://schemas.microsoft.com/office/drawing/2018/hyperlinkcolor" val="tx"/>
                    </a:ext>
                  </a:extLst>
                </a:hlinkClick>
              </a:rPr>
              <a:t>https://doi.org/10.9734/AJEE/2023/v20i3440</a:t>
            </a:r>
            <a:endParaRPr sz="1800">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US" sz="1800">
                <a:solidFill>
                  <a:schemeClr val="dk1"/>
                </a:solidFill>
                <a:latin typeface="Arial Narrow"/>
                <a:ea typeface="Arial Narrow"/>
                <a:cs typeface="Arial Narrow"/>
                <a:sym typeface="Arial Narrow"/>
              </a:rPr>
              <a:t>Khushvaktov, F. (2023, August 26). Introduction to random forest classification by example. Medium. Retrieved from </a:t>
            </a:r>
            <a:r>
              <a:rPr lang="en-US" sz="1800" u="sng">
                <a:solidFill>
                  <a:schemeClr val="dk1"/>
                </a:solidFill>
                <a:latin typeface="Arial Narrow"/>
                <a:ea typeface="Arial Narrow"/>
                <a:cs typeface="Arial Narrow"/>
                <a:sym typeface="Arial Narrow"/>
                <a:hlinkClick r:id="rId8">
                  <a:extLst>
                    <a:ext uri="{A12FA001-AC4F-418D-AE19-62706E023703}">
                      <ahyp:hlinkClr xmlns:ahyp="http://schemas.microsoft.com/office/drawing/2018/hyperlinkcolor" val="tx"/>
                    </a:ext>
                  </a:extLst>
                </a:hlinkClick>
              </a:rPr>
              <a:t>https://medium.com/@mrmaster907/introduction-random-forest-classification-by-example-6983d95c7b91</a:t>
            </a:r>
            <a:endParaRPr sz="1800">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US" sz="1800">
                <a:solidFill>
                  <a:schemeClr val="dk1"/>
                </a:solidFill>
                <a:latin typeface="Arial Narrow"/>
                <a:ea typeface="Arial Narrow"/>
                <a:cs typeface="Arial Narrow"/>
                <a:sym typeface="Arial Narrow"/>
              </a:rPr>
              <a:t>Patel, A. (2021, June 17). K-Means clustering. Medium. Retrieved from </a:t>
            </a:r>
            <a:r>
              <a:rPr lang="en-US" sz="1800" u="sng">
                <a:solidFill>
                  <a:schemeClr val="dk1"/>
                </a:solidFill>
                <a:latin typeface="Arial Narrow"/>
                <a:ea typeface="Arial Narrow"/>
                <a:cs typeface="Arial Narrow"/>
                <a:sym typeface="Arial Narrow"/>
                <a:hlinkClick r:id="rId9">
                  <a:extLst>
                    <a:ext uri="{A12FA001-AC4F-418D-AE19-62706E023703}">
                      <ahyp:hlinkClr xmlns:ahyp="http://schemas.microsoft.com/office/drawing/2018/hyperlinkcolor" val="tx"/>
                    </a:ext>
                  </a:extLst>
                </a:hlinkClick>
              </a:rPr>
              <a:t>https://imakash3011.medium.com/k-means-clustering-ef8e9258d76a</a:t>
            </a:r>
            <a:endParaRPr sz="1800">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a:p>
            <a:pPr marL="0" marR="0" lvl="0" indent="0" algn="l" rtl="0">
              <a:spcBef>
                <a:spcPts val="0"/>
              </a:spcBef>
              <a:spcAft>
                <a:spcPts val="0"/>
              </a:spcAft>
              <a:buNone/>
            </a:pPr>
            <a:endParaRPr sz="1800">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2400">
              <a:solidFill>
                <a:schemeClr val="dk1"/>
              </a:solidFill>
              <a:latin typeface="Calibri"/>
              <a:ea typeface="Calibri"/>
              <a:cs typeface="Calibri"/>
              <a:sym typeface="Calibri"/>
            </a:endParaRPr>
          </a:p>
          <a:p>
            <a:pPr marL="342900" marR="0" lvl="0" indent="-190500" algn="l" rtl="0">
              <a:spcBef>
                <a:spcPts val="0"/>
              </a:spcBef>
              <a:spcAft>
                <a:spcPts val="0"/>
              </a:spcAft>
              <a:buClr>
                <a:schemeClr val="dk1"/>
              </a:buClr>
              <a:buSzPts val="2400"/>
              <a:buFont typeface="Arial"/>
              <a:buNone/>
            </a:pPr>
            <a:endParaRPr sz="2400">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2800">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2800">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2800">
              <a:solidFill>
                <a:schemeClr val="dk1"/>
              </a:solidFill>
              <a:latin typeface="Arial Narrow"/>
              <a:ea typeface="Arial Narrow"/>
              <a:cs typeface="Arial Narrow"/>
              <a:sym typeface="Arial Narrow"/>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Google Shape;411;p23"/>
          <p:cNvSpPr txBox="1">
            <a:spLocks noGrp="1"/>
          </p:cNvSpPr>
          <p:nvPr>
            <p:ph type="ctrTitle"/>
          </p:nvPr>
        </p:nvSpPr>
        <p:spPr>
          <a:xfrm>
            <a:off x="1177632" y="2586648"/>
            <a:ext cx="9755206" cy="2768924"/>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rgbClr val="1F4E79"/>
              </a:buClr>
              <a:buSzPts val="4000"/>
              <a:buFont typeface="Calibri"/>
              <a:buNone/>
            </a:pPr>
            <a:r>
              <a:rPr lang="en-US" sz="4000" b="1" i="0">
                <a:solidFill>
                  <a:srgbClr val="1F4E79"/>
                </a:solidFill>
                <a:latin typeface="Calibri"/>
                <a:ea typeface="Calibri"/>
                <a:cs typeface="Calibri"/>
                <a:sym typeface="Calibri"/>
              </a:rPr>
              <a:t>Thank you for your attention!</a:t>
            </a:r>
            <a:br>
              <a:rPr lang="en-US" sz="4000" b="1" i="0">
                <a:solidFill>
                  <a:srgbClr val="1F4E79"/>
                </a:solidFill>
                <a:latin typeface="Calibri"/>
                <a:ea typeface="Calibri"/>
                <a:cs typeface="Calibri"/>
                <a:sym typeface="Calibri"/>
              </a:rPr>
            </a:br>
            <a:br>
              <a:rPr lang="en-US" sz="3100" b="1" i="0">
                <a:solidFill>
                  <a:srgbClr val="1F4E79"/>
                </a:solidFill>
                <a:latin typeface="Calibri"/>
                <a:ea typeface="Calibri"/>
                <a:cs typeface="Calibri"/>
                <a:sym typeface="Calibri"/>
              </a:rPr>
            </a:br>
            <a:br>
              <a:rPr lang="en-US" sz="3100" b="1" i="0">
                <a:solidFill>
                  <a:srgbClr val="1F4E79"/>
                </a:solidFill>
                <a:latin typeface="Calibri"/>
                <a:ea typeface="Calibri"/>
                <a:cs typeface="Calibri"/>
                <a:sym typeface="Calibri"/>
              </a:rPr>
            </a:br>
            <a:br>
              <a:rPr lang="en-US" sz="3100" b="1" i="0">
                <a:solidFill>
                  <a:srgbClr val="1F4E79"/>
                </a:solidFill>
                <a:latin typeface="Calibri"/>
                <a:ea typeface="Calibri"/>
                <a:cs typeface="Calibri"/>
                <a:sym typeface="Calibri"/>
              </a:rPr>
            </a:br>
            <a:br>
              <a:rPr lang="en-US" sz="1050"/>
            </a:br>
            <a:endParaRPr sz="3600" b="1">
              <a:solidFill>
                <a:srgbClr val="2E75B5"/>
              </a:solidFill>
              <a:latin typeface="Calibri"/>
              <a:ea typeface="Calibri"/>
              <a:cs typeface="Calibri"/>
              <a:sym typeface="Calibri"/>
            </a:endParaRPr>
          </a:p>
        </p:txBody>
      </p:sp>
      <p:grpSp>
        <p:nvGrpSpPr>
          <p:cNvPr id="412" name="Google Shape;412;p23"/>
          <p:cNvGrpSpPr/>
          <p:nvPr/>
        </p:nvGrpSpPr>
        <p:grpSpPr>
          <a:xfrm>
            <a:off x="1652645" y="6132842"/>
            <a:ext cx="8805180" cy="648000"/>
            <a:chOff x="609597" y="5421223"/>
            <a:chExt cx="9994138" cy="735499"/>
          </a:xfrm>
        </p:grpSpPr>
        <p:pic>
          <p:nvPicPr>
            <p:cNvPr id="413" name="Google Shape;413;p23" descr="Ein Bild, das Text, Schrift, Grafiken, Screenshot enthält.&#10;&#10;Automatisch generierte Beschreibung"/>
            <p:cNvPicPr preferRelativeResize="0"/>
            <p:nvPr/>
          </p:nvPicPr>
          <p:blipFill rotWithShape="1">
            <a:blip r:embed="rId3">
              <a:alphaModFix/>
            </a:blip>
            <a:srcRect/>
            <a:stretch/>
          </p:blipFill>
          <p:spPr>
            <a:xfrm>
              <a:off x="609597" y="5436722"/>
              <a:ext cx="1644246" cy="720000"/>
            </a:xfrm>
            <a:prstGeom prst="rect">
              <a:avLst/>
            </a:prstGeom>
            <a:noFill/>
            <a:ln>
              <a:noFill/>
            </a:ln>
          </p:spPr>
        </p:pic>
        <p:pic>
          <p:nvPicPr>
            <p:cNvPr id="414" name="Google Shape;414;p23" descr="Ein Bild, das Schrift, Grafiken, Logo, Screenshot enthält.&#10;&#10;Automatisch generierte Beschreibung"/>
            <p:cNvPicPr preferRelativeResize="0"/>
            <p:nvPr/>
          </p:nvPicPr>
          <p:blipFill rotWithShape="1">
            <a:blip r:embed="rId4">
              <a:alphaModFix/>
            </a:blip>
            <a:srcRect/>
            <a:stretch/>
          </p:blipFill>
          <p:spPr>
            <a:xfrm>
              <a:off x="2445867" y="5436722"/>
              <a:ext cx="861328" cy="720000"/>
            </a:xfrm>
            <a:prstGeom prst="rect">
              <a:avLst/>
            </a:prstGeom>
            <a:noFill/>
            <a:ln>
              <a:noFill/>
            </a:ln>
          </p:spPr>
        </p:pic>
        <p:pic>
          <p:nvPicPr>
            <p:cNvPr id="415" name="Google Shape;415;p23" descr="Ein Bild, das Schwarz, Dunkelheit enthält.&#10;&#10;Automatisch generierte Beschreibung"/>
            <p:cNvPicPr preferRelativeResize="0"/>
            <p:nvPr/>
          </p:nvPicPr>
          <p:blipFill rotWithShape="1">
            <a:blip r:embed="rId5">
              <a:alphaModFix/>
            </a:blip>
            <a:srcRect/>
            <a:stretch/>
          </p:blipFill>
          <p:spPr>
            <a:xfrm>
              <a:off x="3499219" y="5436722"/>
              <a:ext cx="1800000" cy="720000"/>
            </a:xfrm>
            <a:prstGeom prst="rect">
              <a:avLst/>
            </a:prstGeom>
            <a:noFill/>
            <a:ln>
              <a:noFill/>
            </a:ln>
          </p:spPr>
        </p:pic>
        <p:pic>
          <p:nvPicPr>
            <p:cNvPr id="416" name="Google Shape;416;p23" descr="Ein Bild, das Logo, Grafiken, Symbol, Clipart enthält.&#10;&#10;Automatisch generierte Beschreibung"/>
            <p:cNvPicPr preferRelativeResize="0"/>
            <p:nvPr/>
          </p:nvPicPr>
          <p:blipFill rotWithShape="1">
            <a:blip r:embed="rId6">
              <a:alphaModFix/>
            </a:blip>
            <a:srcRect/>
            <a:stretch/>
          </p:blipFill>
          <p:spPr>
            <a:xfrm>
              <a:off x="5491243" y="5436722"/>
              <a:ext cx="837209" cy="720000"/>
            </a:xfrm>
            <a:prstGeom prst="rect">
              <a:avLst/>
            </a:prstGeom>
            <a:noFill/>
            <a:ln>
              <a:noFill/>
            </a:ln>
          </p:spPr>
        </p:pic>
        <p:pic>
          <p:nvPicPr>
            <p:cNvPr id="417" name="Google Shape;417;p23" descr="Ein Bild, das Text, Logo, Design, Darstellung enthält.&#10;&#10;Automatisch generierte Beschreibung"/>
            <p:cNvPicPr preferRelativeResize="0"/>
            <p:nvPr/>
          </p:nvPicPr>
          <p:blipFill rotWithShape="1">
            <a:blip r:embed="rId7">
              <a:alphaModFix/>
            </a:blip>
            <a:srcRect/>
            <a:stretch/>
          </p:blipFill>
          <p:spPr>
            <a:xfrm>
              <a:off x="6520476" y="5421223"/>
              <a:ext cx="2278481" cy="720000"/>
            </a:xfrm>
            <a:prstGeom prst="rect">
              <a:avLst/>
            </a:prstGeom>
            <a:noFill/>
            <a:ln>
              <a:noFill/>
            </a:ln>
          </p:spPr>
        </p:pic>
        <p:pic>
          <p:nvPicPr>
            <p:cNvPr id="418" name="Google Shape;418;p23" descr="Ein Bild, das Symbol, Grafiken, Flagge enthält.&#10;&#10;Automatisch generierte Beschreibung"/>
            <p:cNvPicPr preferRelativeResize="0"/>
            <p:nvPr/>
          </p:nvPicPr>
          <p:blipFill rotWithShape="1">
            <a:blip r:embed="rId8">
              <a:alphaModFix/>
            </a:blip>
            <a:srcRect/>
            <a:stretch/>
          </p:blipFill>
          <p:spPr>
            <a:xfrm>
              <a:off x="8990981" y="5421223"/>
              <a:ext cx="700730" cy="720000"/>
            </a:xfrm>
            <a:prstGeom prst="rect">
              <a:avLst/>
            </a:prstGeom>
            <a:noFill/>
            <a:ln>
              <a:noFill/>
            </a:ln>
          </p:spPr>
        </p:pic>
        <p:pic>
          <p:nvPicPr>
            <p:cNvPr id="419" name="Google Shape;419;p23" descr="Ein Bild, das Symbol, Emblem, Logo, Wappen enthält.&#10;&#10;Automatisch generierte Beschreibung"/>
            <p:cNvPicPr preferRelativeResize="0"/>
            <p:nvPr/>
          </p:nvPicPr>
          <p:blipFill rotWithShape="1">
            <a:blip r:embed="rId9">
              <a:alphaModFix/>
            </a:blip>
            <a:srcRect/>
            <a:stretch/>
          </p:blipFill>
          <p:spPr>
            <a:xfrm>
              <a:off x="9883735" y="5421223"/>
              <a:ext cx="720000" cy="720000"/>
            </a:xfrm>
            <a:prstGeom prst="rect">
              <a:avLst/>
            </a:prstGeom>
            <a:noFill/>
            <a:ln>
              <a:noFill/>
            </a:ln>
          </p:spPr>
        </p:pic>
      </p:grpSp>
      <p:sp>
        <p:nvSpPr>
          <p:cNvPr id="420" name="Google Shape;420;p23"/>
          <p:cNvSpPr txBox="1"/>
          <p:nvPr/>
        </p:nvSpPr>
        <p:spPr>
          <a:xfrm>
            <a:off x="1259149" y="4087500"/>
            <a:ext cx="4604700" cy="17238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Clr>
                <a:schemeClr val="dk1"/>
              </a:buClr>
              <a:buFont typeface="Arial"/>
              <a:buNone/>
            </a:pPr>
            <a:r>
              <a:rPr lang="en-US" sz="1800" b="1">
                <a:solidFill>
                  <a:srgbClr val="4D4D4D"/>
                </a:solidFill>
              </a:rPr>
              <a:t>Dr. Insa Otte, Hanna Schulten </a:t>
            </a:r>
            <a:endParaRPr sz="1800" b="1">
              <a:solidFill>
                <a:srgbClr val="4D4D4D"/>
              </a:solidFill>
            </a:endParaRPr>
          </a:p>
          <a:p>
            <a:pPr marL="0" lvl="0" indent="0" algn="l" rtl="0">
              <a:spcBef>
                <a:spcPts val="0"/>
              </a:spcBef>
              <a:spcAft>
                <a:spcPts val="0"/>
              </a:spcAft>
              <a:buClr>
                <a:schemeClr val="dk1"/>
              </a:buClr>
              <a:buFont typeface="Arial"/>
              <a:buNone/>
            </a:pPr>
            <a:r>
              <a:rPr lang="en-US" sz="1800" b="1">
                <a:solidFill>
                  <a:srgbClr val="4D4D4D"/>
                </a:solidFill>
              </a:rPr>
              <a:t>(on behalf of the EOCap4Africa Team) </a:t>
            </a:r>
            <a:endParaRPr sz="1800" b="1">
              <a:solidFill>
                <a:srgbClr val="4D4D4D"/>
              </a:solidFill>
            </a:endParaRPr>
          </a:p>
          <a:p>
            <a:pPr marL="0" lvl="0" indent="0" algn="l" rtl="0">
              <a:spcBef>
                <a:spcPts val="0"/>
              </a:spcBef>
              <a:spcAft>
                <a:spcPts val="0"/>
              </a:spcAft>
              <a:buClr>
                <a:schemeClr val="dk1"/>
              </a:buClr>
              <a:buFont typeface="Arial"/>
              <a:buNone/>
            </a:pPr>
            <a:r>
              <a:rPr lang="en-US" sz="1800" b="1">
                <a:solidFill>
                  <a:srgbClr val="4D4D4D"/>
                </a:solidFill>
              </a:rPr>
              <a:t>and colleagues</a:t>
            </a:r>
            <a:endParaRPr sz="1800" b="1">
              <a:solidFill>
                <a:srgbClr val="4D4D4D"/>
              </a:solidFill>
            </a:endParaRPr>
          </a:p>
          <a:p>
            <a:pPr marL="0" lvl="0" indent="0" algn="l" rtl="0">
              <a:spcBef>
                <a:spcPts val="0"/>
              </a:spcBef>
              <a:spcAft>
                <a:spcPts val="0"/>
              </a:spcAft>
              <a:buClr>
                <a:schemeClr val="dk1"/>
              </a:buClr>
              <a:buSzPts val="1600"/>
              <a:buFont typeface="Arial"/>
              <a:buNone/>
            </a:pPr>
            <a:endParaRPr sz="1800" b="1">
              <a:solidFill>
                <a:srgbClr val="4D4D4D"/>
              </a:solidFill>
            </a:endParaRPr>
          </a:p>
          <a:p>
            <a:pPr marL="0" lvl="0" indent="0" algn="l" rtl="0">
              <a:spcBef>
                <a:spcPts val="0"/>
              </a:spcBef>
              <a:spcAft>
                <a:spcPts val="0"/>
              </a:spcAft>
              <a:buClr>
                <a:srgbClr val="4D4D4D"/>
              </a:buClr>
              <a:buSzPts val="1600"/>
              <a:buFont typeface="Arial"/>
              <a:buNone/>
            </a:pPr>
            <a:r>
              <a:rPr lang="en-US" sz="1600">
                <a:solidFill>
                  <a:srgbClr val="4D4D4D"/>
                </a:solidFill>
              </a:rPr>
              <a:t>insa.otte@uni-wuerzburg.de</a:t>
            </a:r>
            <a:endParaRPr>
              <a:solidFill>
                <a:schemeClr val="dk1"/>
              </a:solidFill>
            </a:endParaRPr>
          </a:p>
          <a:p>
            <a:pPr marL="0" marR="0" lvl="0" indent="0" algn="l" rtl="0">
              <a:spcBef>
                <a:spcPts val="0"/>
              </a:spcBef>
              <a:spcAft>
                <a:spcPts val="0"/>
              </a:spcAft>
              <a:buClr>
                <a:srgbClr val="4D4D4D"/>
              </a:buClr>
              <a:buSzPts val="1600"/>
              <a:buFont typeface="Arial"/>
              <a:buNone/>
            </a:pPr>
            <a:endParaRPr sz="1800" b="1">
              <a:solidFill>
                <a:srgbClr val="4D4D4D"/>
              </a:solidFill>
            </a:endParaRPr>
          </a:p>
        </p:txBody>
      </p:sp>
      <p:sp>
        <p:nvSpPr>
          <p:cNvPr id="421" name="Google Shape;421;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22</a:t>
            </a:fld>
            <a:endParaRPr/>
          </a:p>
        </p:txBody>
      </p:sp>
      <p:grpSp>
        <p:nvGrpSpPr>
          <p:cNvPr id="422" name="Google Shape;422;p23"/>
          <p:cNvGrpSpPr/>
          <p:nvPr/>
        </p:nvGrpSpPr>
        <p:grpSpPr>
          <a:xfrm>
            <a:off x="1622838" y="139853"/>
            <a:ext cx="9360000" cy="1377319"/>
            <a:chOff x="1622838" y="139853"/>
            <a:chExt cx="9360000" cy="1377319"/>
          </a:xfrm>
        </p:grpSpPr>
        <p:pic>
          <p:nvPicPr>
            <p:cNvPr id="423" name="Google Shape;423;p23"/>
            <p:cNvPicPr preferRelativeResize="0"/>
            <p:nvPr/>
          </p:nvPicPr>
          <p:blipFill rotWithShape="1">
            <a:blip r:embed="rId10">
              <a:alphaModFix/>
            </a:blip>
            <a:srcRect/>
            <a:stretch/>
          </p:blipFill>
          <p:spPr>
            <a:xfrm>
              <a:off x="1622838" y="139853"/>
              <a:ext cx="9360000" cy="1377319"/>
            </a:xfrm>
            <a:prstGeom prst="rect">
              <a:avLst/>
            </a:prstGeom>
            <a:noFill/>
            <a:ln>
              <a:noFill/>
            </a:ln>
          </p:spPr>
        </p:pic>
        <p:pic>
          <p:nvPicPr>
            <p:cNvPr id="424" name="Google Shape;424;p23" descr="Ein Bild, das Text, Schrift, Grafiken, weiß enthält.&#10;&#10;Automatisch generierte Beschreibung"/>
            <p:cNvPicPr preferRelativeResize="0"/>
            <p:nvPr/>
          </p:nvPicPr>
          <p:blipFill rotWithShape="1">
            <a:blip r:embed="rId11">
              <a:alphaModFix/>
            </a:blip>
            <a:srcRect/>
            <a:stretch/>
          </p:blipFill>
          <p:spPr>
            <a:xfrm>
              <a:off x="5218909" y="300517"/>
              <a:ext cx="2646279" cy="936347"/>
            </a:xfrm>
            <a:prstGeom prst="rect">
              <a:avLst/>
            </a:prstGeom>
            <a:noFill/>
            <a:ln>
              <a:noFill/>
            </a:ln>
          </p:spPr>
        </p:pic>
      </p:grpSp>
      <p:pic>
        <p:nvPicPr>
          <p:cNvPr id="425" name="Google Shape;425;p23"/>
          <p:cNvPicPr preferRelativeResize="0"/>
          <p:nvPr/>
        </p:nvPicPr>
        <p:blipFill rotWithShape="1">
          <a:blip r:embed="rId12">
            <a:alphaModFix amt="30000"/>
          </a:blip>
          <a:srcRect/>
          <a:stretch/>
        </p:blipFill>
        <p:spPr>
          <a:xfrm rot="-5400000">
            <a:off x="-3042044" y="3163081"/>
            <a:ext cx="6768000" cy="53183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3"/>
          <p:cNvSpPr txBox="1"/>
          <p:nvPr/>
        </p:nvSpPr>
        <p:spPr>
          <a:xfrm>
            <a:off x="2174225" y="-56544"/>
            <a:ext cx="4643635"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US" sz="3200" b="1">
                <a:solidFill>
                  <a:schemeClr val="dk1"/>
                </a:solidFill>
                <a:latin typeface="Arial Narrow"/>
                <a:ea typeface="Arial Narrow"/>
                <a:cs typeface="Arial Narrow"/>
                <a:sym typeface="Arial Narrow"/>
              </a:rPr>
              <a:t>Land cover classification</a:t>
            </a:r>
            <a:endParaRPr/>
          </a:p>
        </p:txBody>
      </p:sp>
      <p:pic>
        <p:nvPicPr>
          <p:cNvPr id="185" name="Google Shape;185;p3"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186" name="Google Shape;186;p3"/>
          <p:cNvSpPr txBox="1">
            <a:spLocks noGrp="1"/>
          </p:cNvSpPr>
          <p:nvPr>
            <p:ph type="ftr" idx="11"/>
          </p:nvPr>
        </p:nvSpPr>
        <p:spPr>
          <a:xfrm>
            <a:off x="3307202" y="6537437"/>
            <a:ext cx="5583646" cy="171943"/>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E9c Land Cover Classification</a:t>
            </a:r>
            <a:endParaRPr/>
          </a:p>
          <a:p>
            <a:pPr marL="0" lvl="0" indent="0" algn="ctr" rtl="0">
              <a:spcBef>
                <a:spcPts val="0"/>
              </a:spcBef>
              <a:spcAft>
                <a:spcPts val="0"/>
              </a:spcAft>
              <a:buNone/>
            </a:pPr>
            <a:endParaRPr/>
          </a:p>
        </p:txBody>
      </p:sp>
      <p:sp>
        <p:nvSpPr>
          <p:cNvPr id="187" name="Google Shape;187;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pic>
        <p:nvPicPr>
          <p:cNvPr id="188" name="Google Shape;188;p3"/>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189" name="Google Shape;189;p3"/>
          <p:cNvSpPr txBox="1"/>
          <p:nvPr/>
        </p:nvSpPr>
        <p:spPr>
          <a:xfrm>
            <a:off x="808625" y="2708217"/>
            <a:ext cx="11289900" cy="22164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Calibri"/>
              <a:ea typeface="Calibri"/>
              <a:cs typeface="Calibri"/>
              <a:sym typeface="Calibri"/>
            </a:endParaRPr>
          </a:p>
          <a:p>
            <a:pPr marL="0" marR="0" lvl="0" indent="0" algn="ctr" rtl="0">
              <a:spcBef>
                <a:spcPts val="0"/>
              </a:spcBef>
              <a:spcAft>
                <a:spcPts val="0"/>
              </a:spcAft>
              <a:buNone/>
            </a:pPr>
            <a:r>
              <a:rPr lang="en-US" sz="2400">
                <a:solidFill>
                  <a:schemeClr val="dk1"/>
                </a:solidFill>
                <a:latin typeface="Arial Narrow"/>
                <a:ea typeface="Arial Narrow"/>
                <a:cs typeface="Arial Narrow"/>
                <a:sym typeface="Arial Narrow"/>
              </a:rPr>
              <a:t>The process of categorizing and mapping the Earth's surface into distinct land cover types using remote sensing imagery and classification algorithms, which analyze the spectral, temporal, and spatial characteristics of different surfaces</a:t>
            </a:r>
            <a:endParaRPr sz="2400">
              <a:solidFill>
                <a:schemeClr val="dk1"/>
              </a:solidFill>
              <a:latin typeface="Arial Narrow"/>
              <a:ea typeface="Arial Narrow"/>
              <a:cs typeface="Arial Narrow"/>
              <a:sym typeface="Arial Narrow"/>
            </a:endParaRPr>
          </a:p>
          <a:p>
            <a:pPr marL="342900" marR="0" lvl="0" indent="-190500" algn="l" rtl="0">
              <a:spcBef>
                <a:spcPts val="0"/>
              </a:spcBef>
              <a:spcAft>
                <a:spcPts val="0"/>
              </a:spcAft>
              <a:buClr>
                <a:schemeClr val="dk1"/>
              </a:buClr>
              <a:buSzPts val="2400"/>
              <a:buFont typeface="Arial"/>
              <a:buNone/>
            </a:pPr>
            <a:endParaRPr sz="2400">
              <a:solidFill>
                <a:schemeClr val="dk1"/>
              </a:solidFill>
              <a:latin typeface="Arial Narrow"/>
              <a:ea typeface="Arial Narrow"/>
              <a:cs typeface="Arial Narrow"/>
              <a:sym typeface="Arial Narrow"/>
            </a:endParaRPr>
          </a:p>
          <a:p>
            <a:pPr marL="342900" marR="0" lvl="0" indent="-190500" algn="l" rtl="0">
              <a:spcBef>
                <a:spcPts val="0"/>
              </a:spcBef>
              <a:spcAft>
                <a:spcPts val="0"/>
              </a:spcAft>
              <a:buClr>
                <a:schemeClr val="dk1"/>
              </a:buClr>
              <a:buSzPts val="2400"/>
              <a:buFont typeface="Arial"/>
              <a:buNone/>
            </a:pPr>
            <a:endParaRPr sz="2400">
              <a:solidFill>
                <a:schemeClr val="dk1"/>
              </a:solidFill>
              <a:latin typeface="Arial Narrow"/>
              <a:ea typeface="Arial Narrow"/>
              <a:cs typeface="Arial Narrow"/>
              <a:sym typeface="Arial Narrow"/>
            </a:endParaRPr>
          </a:p>
        </p:txBody>
      </p:sp>
      <p:sp>
        <p:nvSpPr>
          <p:cNvPr id="190" name="Google Shape;190;p3"/>
          <p:cNvSpPr/>
          <p:nvPr/>
        </p:nvSpPr>
        <p:spPr>
          <a:xfrm>
            <a:off x="4449268" y="1937392"/>
            <a:ext cx="3285278" cy="764929"/>
          </a:xfrm>
          <a:prstGeom prst="rect">
            <a:avLst/>
          </a:prstGeom>
          <a:solidFill>
            <a:srgbClr val="1F4E7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a:solidFill>
                  <a:schemeClr val="lt1"/>
                </a:solidFill>
                <a:latin typeface="Arial Narrow"/>
                <a:ea typeface="Arial Narrow"/>
                <a:cs typeface="Arial Narrow"/>
                <a:sym typeface="Arial Narrow"/>
              </a:rPr>
              <a:t>Definition</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4"/>
          <p:cNvSpPr txBox="1"/>
          <p:nvPr/>
        </p:nvSpPr>
        <p:spPr>
          <a:xfrm>
            <a:off x="2174225" y="-56544"/>
            <a:ext cx="4643635"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US" sz="3200" b="1">
                <a:solidFill>
                  <a:schemeClr val="dk1"/>
                </a:solidFill>
                <a:latin typeface="Arial Narrow"/>
                <a:ea typeface="Arial Narrow"/>
                <a:cs typeface="Arial Narrow"/>
                <a:sym typeface="Arial Narrow"/>
              </a:rPr>
              <a:t>Land cover classification</a:t>
            </a:r>
            <a:endParaRPr/>
          </a:p>
        </p:txBody>
      </p:sp>
      <p:pic>
        <p:nvPicPr>
          <p:cNvPr id="197" name="Google Shape;197;p4"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198" name="Google Shape;198;p4"/>
          <p:cNvSpPr txBox="1">
            <a:spLocks noGrp="1"/>
          </p:cNvSpPr>
          <p:nvPr>
            <p:ph type="ftr" idx="11"/>
          </p:nvPr>
        </p:nvSpPr>
        <p:spPr>
          <a:xfrm>
            <a:off x="3307202" y="6537437"/>
            <a:ext cx="5583646" cy="171943"/>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E9c Land Cover Classification</a:t>
            </a:r>
            <a:endParaRPr/>
          </a:p>
          <a:p>
            <a:pPr marL="0" lvl="0" indent="0" algn="ctr" rtl="0">
              <a:spcBef>
                <a:spcPts val="0"/>
              </a:spcBef>
              <a:spcAft>
                <a:spcPts val="0"/>
              </a:spcAft>
              <a:buNone/>
            </a:pPr>
            <a:endParaRPr/>
          </a:p>
        </p:txBody>
      </p:sp>
      <p:sp>
        <p:nvSpPr>
          <p:cNvPr id="199" name="Google Shape;199;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pic>
        <p:nvPicPr>
          <p:cNvPr id="200" name="Google Shape;200;p4"/>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pic>
        <p:nvPicPr>
          <p:cNvPr id="201" name="Google Shape;201;p4" descr="Ein Bild, das Text, Karte, Erde, Atlas enthält.&#10;&#10;KI-generierte Inhalte können fehlerhaft sein."/>
          <p:cNvPicPr preferRelativeResize="0"/>
          <p:nvPr/>
        </p:nvPicPr>
        <p:blipFill rotWithShape="1">
          <a:blip r:embed="rId5">
            <a:alphaModFix/>
          </a:blip>
          <a:srcRect/>
          <a:stretch/>
        </p:blipFill>
        <p:spPr>
          <a:xfrm>
            <a:off x="5493053" y="794085"/>
            <a:ext cx="5457051" cy="5558591"/>
          </a:xfrm>
          <a:prstGeom prst="rect">
            <a:avLst/>
          </a:prstGeom>
          <a:noFill/>
          <a:ln>
            <a:noFill/>
          </a:ln>
        </p:spPr>
      </p:pic>
      <p:sp>
        <p:nvSpPr>
          <p:cNvPr id="202" name="Google Shape;202;p4"/>
          <p:cNvSpPr txBox="1"/>
          <p:nvPr/>
        </p:nvSpPr>
        <p:spPr>
          <a:xfrm>
            <a:off x="4399143" y="5985641"/>
            <a:ext cx="2551366"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Arial Narrow"/>
                <a:ea typeface="Arial Narrow"/>
                <a:cs typeface="Arial Narrow"/>
                <a:sym typeface="Arial Narrow"/>
              </a:rPr>
              <a:t>(ESA 2017)</a:t>
            </a:r>
            <a:endParaRPr sz="1800">
              <a:solidFill>
                <a:schemeClr val="dk1"/>
              </a:solidFill>
              <a:latin typeface="Arial Narrow"/>
              <a:ea typeface="Arial Narrow"/>
              <a:cs typeface="Arial Narrow"/>
              <a:sym typeface="Arial Narrow"/>
            </a:endParaRPr>
          </a:p>
        </p:txBody>
      </p:sp>
      <p:sp>
        <p:nvSpPr>
          <p:cNvPr id="203" name="Google Shape;203;p4"/>
          <p:cNvSpPr txBox="1"/>
          <p:nvPr/>
        </p:nvSpPr>
        <p:spPr>
          <a:xfrm>
            <a:off x="1387642" y="2462463"/>
            <a:ext cx="3312600" cy="1938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a:solidFill>
                  <a:schemeClr val="dk1"/>
                </a:solidFill>
                <a:latin typeface="Arial Narrow"/>
                <a:ea typeface="Arial Narrow"/>
                <a:cs typeface="Arial Narrow"/>
                <a:sym typeface="Arial Narrow"/>
              </a:rPr>
              <a:t>Usage</a:t>
            </a:r>
            <a:endParaRPr sz="2400">
              <a:solidFill>
                <a:schemeClr val="dk1"/>
              </a:solidFill>
              <a:latin typeface="Arial Narrow"/>
              <a:ea typeface="Arial Narrow"/>
              <a:cs typeface="Arial Narrow"/>
              <a:sym typeface="Arial Narrow"/>
            </a:endParaRPr>
          </a:p>
          <a:p>
            <a:pPr marL="228600" marR="0" lvl="0" indent="-228600" algn="l" rtl="0">
              <a:spcBef>
                <a:spcPts val="0"/>
              </a:spcBef>
              <a:spcAft>
                <a:spcPts val="0"/>
              </a:spcAft>
              <a:buClr>
                <a:schemeClr val="dk1"/>
              </a:buClr>
              <a:buSzPts val="2400"/>
              <a:buFont typeface="Arial"/>
              <a:buChar char="•"/>
            </a:pPr>
            <a:r>
              <a:rPr lang="en-US" sz="2400">
                <a:solidFill>
                  <a:schemeClr val="dk1"/>
                </a:solidFill>
                <a:latin typeface="Arial Narrow"/>
                <a:ea typeface="Arial Narrow"/>
                <a:cs typeface="Arial Narrow"/>
                <a:sym typeface="Arial Narrow"/>
              </a:rPr>
              <a:t>Environmental monitoring </a:t>
            </a:r>
            <a:endParaRPr/>
          </a:p>
          <a:p>
            <a:pPr marL="228600" marR="0" lvl="0" indent="-228600" algn="l" rtl="0">
              <a:spcBef>
                <a:spcPts val="0"/>
              </a:spcBef>
              <a:spcAft>
                <a:spcPts val="0"/>
              </a:spcAft>
              <a:buClr>
                <a:schemeClr val="dk1"/>
              </a:buClr>
              <a:buSzPts val="2400"/>
              <a:buFont typeface="Arial"/>
              <a:buChar char="•"/>
            </a:pPr>
            <a:r>
              <a:rPr lang="en-US" sz="2400">
                <a:solidFill>
                  <a:schemeClr val="dk1"/>
                </a:solidFill>
                <a:latin typeface="Arial Narrow"/>
                <a:ea typeface="Arial Narrow"/>
                <a:cs typeface="Arial Narrow"/>
                <a:sym typeface="Arial Narrow"/>
              </a:rPr>
              <a:t>Urban planning </a:t>
            </a:r>
            <a:endParaRPr/>
          </a:p>
          <a:p>
            <a:pPr marL="228600" marR="0" lvl="0" indent="-228600" algn="l" rtl="0">
              <a:spcBef>
                <a:spcPts val="0"/>
              </a:spcBef>
              <a:spcAft>
                <a:spcPts val="0"/>
              </a:spcAft>
              <a:buClr>
                <a:schemeClr val="dk1"/>
              </a:buClr>
              <a:buSzPts val="2400"/>
              <a:buFont typeface="Arial"/>
              <a:buChar char="•"/>
            </a:pPr>
            <a:r>
              <a:rPr lang="en-US" sz="2400">
                <a:solidFill>
                  <a:schemeClr val="dk1"/>
                </a:solidFill>
                <a:latin typeface="Arial Narrow"/>
                <a:ea typeface="Arial Narrow"/>
                <a:cs typeface="Arial Narrow"/>
                <a:sym typeface="Arial Narrow"/>
              </a:rPr>
              <a:t>Agriculture and forestry </a:t>
            </a:r>
            <a:endParaRPr sz="2400">
              <a:solidFill>
                <a:schemeClr val="dk1"/>
              </a:solidFill>
              <a:latin typeface="Arial Narrow"/>
              <a:ea typeface="Arial Narrow"/>
              <a:cs typeface="Arial Narrow"/>
              <a:sym typeface="Arial Narrow"/>
            </a:endParaRPr>
          </a:p>
          <a:p>
            <a:pPr marL="228600" marR="0" lvl="0" indent="-228600" algn="l" rtl="0">
              <a:spcBef>
                <a:spcPts val="0"/>
              </a:spcBef>
              <a:spcAft>
                <a:spcPts val="0"/>
              </a:spcAft>
              <a:buClr>
                <a:schemeClr val="dk1"/>
              </a:buClr>
              <a:buSzPts val="2400"/>
              <a:buFont typeface="Arial"/>
              <a:buChar char="•"/>
            </a:pPr>
            <a:r>
              <a:rPr lang="en-US" sz="2400">
                <a:solidFill>
                  <a:schemeClr val="dk1"/>
                </a:solidFill>
                <a:latin typeface="Arial Narrow"/>
                <a:ea typeface="Arial Narrow"/>
                <a:cs typeface="Arial Narrow"/>
                <a:sym typeface="Arial Narrow"/>
              </a:rPr>
              <a:t>Disaster management </a:t>
            </a:r>
            <a:endParaRPr sz="2400">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5"/>
          <p:cNvSpPr txBox="1"/>
          <p:nvPr/>
        </p:nvSpPr>
        <p:spPr>
          <a:xfrm>
            <a:off x="2174225" y="-8418"/>
            <a:ext cx="6432329"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US" sz="3200" b="1">
                <a:solidFill>
                  <a:schemeClr val="dk1"/>
                </a:solidFill>
                <a:latin typeface="Arial Narrow"/>
                <a:ea typeface="Arial Narrow"/>
                <a:cs typeface="Arial Narrow"/>
                <a:sym typeface="Arial Narrow"/>
              </a:rPr>
              <a:t>Land cover classification - Time series</a:t>
            </a:r>
            <a:endParaRPr/>
          </a:p>
        </p:txBody>
      </p:sp>
      <p:pic>
        <p:nvPicPr>
          <p:cNvPr id="210" name="Google Shape;210;p5"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211" name="Google Shape;211;p5"/>
          <p:cNvSpPr txBox="1">
            <a:spLocks noGrp="1"/>
          </p:cNvSpPr>
          <p:nvPr>
            <p:ph type="ftr" idx="11"/>
          </p:nvPr>
        </p:nvSpPr>
        <p:spPr>
          <a:xfrm>
            <a:off x="3307202" y="6537437"/>
            <a:ext cx="5583646" cy="171943"/>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E9c Land Cover Classification</a:t>
            </a:r>
            <a:endParaRPr/>
          </a:p>
          <a:p>
            <a:pPr marL="0" lvl="0" indent="0" algn="ctr" rtl="0">
              <a:spcBef>
                <a:spcPts val="0"/>
              </a:spcBef>
              <a:spcAft>
                <a:spcPts val="0"/>
              </a:spcAft>
              <a:buNone/>
            </a:pPr>
            <a:endParaRPr/>
          </a:p>
        </p:txBody>
      </p:sp>
      <p:sp>
        <p:nvSpPr>
          <p:cNvPr id="212" name="Google Shape;212;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pic>
        <p:nvPicPr>
          <p:cNvPr id="213" name="Google Shape;213;p5"/>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214" name="Google Shape;214;p5"/>
          <p:cNvSpPr txBox="1"/>
          <p:nvPr/>
        </p:nvSpPr>
        <p:spPr>
          <a:xfrm>
            <a:off x="885923" y="5560526"/>
            <a:ext cx="2551366"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Arial Narrow"/>
                <a:ea typeface="Arial Narrow"/>
                <a:cs typeface="Arial Narrow"/>
                <a:sym typeface="Arial Narrow"/>
              </a:rPr>
              <a:t>(Chiaka/Zhen 2021)</a:t>
            </a:r>
            <a:endParaRPr sz="1800">
              <a:solidFill>
                <a:schemeClr val="dk1"/>
              </a:solidFill>
              <a:latin typeface="Arial Narrow"/>
              <a:ea typeface="Arial Narrow"/>
              <a:cs typeface="Arial Narrow"/>
              <a:sym typeface="Arial Narrow"/>
            </a:endParaRPr>
          </a:p>
        </p:txBody>
      </p:sp>
      <p:pic>
        <p:nvPicPr>
          <p:cNvPr id="215" name="Google Shape;215;p5" descr="Ein Bild, das Text, Karte, Diagramm, Screenshot enthält.&#10;&#10;KI-generierte Inhalte können fehlerhaft sein."/>
          <p:cNvPicPr preferRelativeResize="0"/>
          <p:nvPr/>
        </p:nvPicPr>
        <p:blipFill rotWithShape="1">
          <a:blip r:embed="rId5">
            <a:alphaModFix/>
          </a:blip>
          <a:srcRect/>
          <a:stretch/>
        </p:blipFill>
        <p:spPr>
          <a:xfrm>
            <a:off x="886579" y="1306121"/>
            <a:ext cx="7855619" cy="4250156"/>
          </a:xfrm>
          <a:prstGeom prst="rect">
            <a:avLst/>
          </a:prstGeom>
          <a:noFill/>
          <a:ln>
            <a:noFill/>
          </a:ln>
        </p:spPr>
      </p:pic>
      <p:sp>
        <p:nvSpPr>
          <p:cNvPr id="216" name="Google Shape;216;p5"/>
          <p:cNvSpPr/>
          <p:nvPr/>
        </p:nvSpPr>
        <p:spPr>
          <a:xfrm>
            <a:off x="8888519" y="1821695"/>
            <a:ext cx="2950450" cy="3222820"/>
          </a:xfrm>
          <a:prstGeom prst="rect">
            <a:avLst/>
          </a:prstGeom>
          <a:solidFill>
            <a:srgbClr val="D0D0D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a:solidFill>
                  <a:schemeClr val="dk1"/>
                </a:solidFill>
                <a:latin typeface="Arial Narrow"/>
                <a:ea typeface="Arial Narrow"/>
                <a:cs typeface="Arial Narrow"/>
                <a:sym typeface="Arial Narrow"/>
              </a:rPr>
              <a:t>Can you think of other use cases of LCC time series analysis?</a:t>
            </a:r>
            <a:endParaRPr sz="18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6"/>
          <p:cNvSpPr txBox="1"/>
          <p:nvPr/>
        </p:nvSpPr>
        <p:spPr>
          <a:xfrm>
            <a:off x="2174225" y="-12583"/>
            <a:ext cx="6709827"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US" sz="3200" b="1">
                <a:solidFill>
                  <a:schemeClr val="dk1"/>
                </a:solidFill>
                <a:latin typeface="Arial Narrow"/>
                <a:ea typeface="Arial Narrow"/>
                <a:cs typeface="Arial Narrow"/>
                <a:sym typeface="Arial Narrow"/>
              </a:rPr>
              <a:t>Land cover classification methods</a:t>
            </a:r>
            <a:endParaRPr/>
          </a:p>
        </p:txBody>
      </p:sp>
      <p:pic>
        <p:nvPicPr>
          <p:cNvPr id="223" name="Google Shape;223;p6"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224" name="Google Shape;224;p6"/>
          <p:cNvSpPr txBox="1">
            <a:spLocks noGrp="1"/>
          </p:cNvSpPr>
          <p:nvPr>
            <p:ph type="ftr" idx="11"/>
          </p:nvPr>
        </p:nvSpPr>
        <p:spPr>
          <a:xfrm>
            <a:off x="3307202" y="6537437"/>
            <a:ext cx="5583646" cy="171943"/>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E9c Land Cover Classification</a:t>
            </a:r>
            <a:endParaRPr/>
          </a:p>
          <a:p>
            <a:pPr marL="0" lvl="0" indent="0" algn="ctr" rtl="0">
              <a:spcBef>
                <a:spcPts val="0"/>
              </a:spcBef>
              <a:spcAft>
                <a:spcPts val="0"/>
              </a:spcAft>
              <a:buNone/>
            </a:pPr>
            <a:endParaRPr/>
          </a:p>
        </p:txBody>
      </p:sp>
      <p:sp>
        <p:nvSpPr>
          <p:cNvPr id="225" name="Google Shape;225;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pic>
        <p:nvPicPr>
          <p:cNvPr id="226" name="Google Shape;226;p6"/>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227" name="Google Shape;227;p6"/>
          <p:cNvSpPr/>
          <p:nvPr/>
        </p:nvSpPr>
        <p:spPr>
          <a:xfrm>
            <a:off x="1721725" y="2341299"/>
            <a:ext cx="4201144" cy="2567351"/>
          </a:xfrm>
          <a:prstGeom prst="rect">
            <a:avLst/>
          </a:prstGeom>
          <a:solidFill>
            <a:srgbClr val="1F4E7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a:solidFill>
                  <a:schemeClr val="lt1"/>
                </a:solidFill>
                <a:latin typeface="Arial Narrow"/>
                <a:ea typeface="Arial Narrow"/>
                <a:cs typeface="Arial Narrow"/>
                <a:sym typeface="Arial Narrow"/>
              </a:rPr>
              <a:t>Supervised classification</a:t>
            </a:r>
            <a:r>
              <a:rPr lang="en-US" sz="2400">
                <a:solidFill>
                  <a:schemeClr val="lt1"/>
                </a:solidFill>
                <a:latin typeface="Arial Narrow"/>
                <a:ea typeface="Arial Narrow"/>
                <a:cs typeface="Arial Narrow"/>
                <a:sym typeface="Arial Narrow"/>
              </a:rPr>
              <a:t> </a:t>
            </a:r>
            <a:endParaRPr sz="2400">
              <a:solidFill>
                <a:schemeClr val="lt1"/>
              </a:solidFill>
              <a:latin typeface="Arial Narrow"/>
              <a:ea typeface="Arial Narrow"/>
              <a:cs typeface="Arial Narrow"/>
              <a:sym typeface="Arial Narrow"/>
            </a:endParaRPr>
          </a:p>
          <a:p>
            <a:pPr marL="0" marR="0" lvl="0" indent="0" algn="ctr" rtl="0">
              <a:spcBef>
                <a:spcPts val="0"/>
              </a:spcBef>
              <a:spcAft>
                <a:spcPts val="0"/>
              </a:spcAft>
              <a:buNone/>
            </a:pPr>
            <a:r>
              <a:rPr lang="en-US" sz="2400">
                <a:solidFill>
                  <a:schemeClr val="lt1"/>
                </a:solidFill>
                <a:latin typeface="Arial Narrow"/>
                <a:ea typeface="Arial Narrow"/>
                <a:cs typeface="Arial Narrow"/>
                <a:sym typeface="Arial Narrow"/>
              </a:rPr>
              <a:t>Requires training data (user-defined)</a:t>
            </a:r>
            <a:endParaRPr/>
          </a:p>
        </p:txBody>
      </p:sp>
      <p:sp>
        <p:nvSpPr>
          <p:cNvPr id="228" name="Google Shape;228;p6"/>
          <p:cNvSpPr/>
          <p:nvPr/>
        </p:nvSpPr>
        <p:spPr>
          <a:xfrm>
            <a:off x="6726014" y="2341298"/>
            <a:ext cx="4201144" cy="2567351"/>
          </a:xfrm>
          <a:prstGeom prst="rect">
            <a:avLst/>
          </a:prstGeom>
          <a:solidFill>
            <a:srgbClr val="1F4E7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a:solidFill>
                  <a:schemeClr val="lt1"/>
                </a:solidFill>
                <a:latin typeface="Arial Narrow"/>
                <a:ea typeface="Arial Narrow"/>
                <a:cs typeface="Arial Narrow"/>
                <a:sym typeface="Arial Narrow"/>
              </a:rPr>
              <a:t>Unsupervised classification</a:t>
            </a:r>
            <a:endParaRPr sz="2400">
              <a:solidFill>
                <a:schemeClr val="lt1"/>
              </a:solidFill>
              <a:latin typeface="Arial Narrow"/>
              <a:ea typeface="Arial Narrow"/>
              <a:cs typeface="Arial Narrow"/>
              <a:sym typeface="Arial Narrow"/>
            </a:endParaRPr>
          </a:p>
          <a:p>
            <a:pPr marL="0" marR="0" lvl="0" indent="0" algn="ctr" rtl="0">
              <a:spcBef>
                <a:spcPts val="0"/>
              </a:spcBef>
              <a:spcAft>
                <a:spcPts val="0"/>
              </a:spcAft>
              <a:buNone/>
            </a:pPr>
            <a:r>
              <a:rPr lang="en-US" sz="2400">
                <a:solidFill>
                  <a:schemeClr val="lt1"/>
                </a:solidFill>
                <a:latin typeface="Arial Narrow"/>
                <a:ea typeface="Arial Narrow"/>
                <a:cs typeface="Arial Narrow"/>
                <a:sym typeface="Arial Narrow"/>
              </a:rPr>
              <a:t>Clusters pixels based on statistical patterns</a:t>
            </a:r>
            <a:endParaRPr sz="1800">
              <a:solidFill>
                <a:schemeClr val="lt1"/>
              </a:solidFill>
              <a:latin typeface="Arial Narrow"/>
              <a:ea typeface="Arial Narrow"/>
              <a:cs typeface="Arial Narrow"/>
              <a:sym typeface="Arial Narrow"/>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7"/>
          <p:cNvSpPr txBox="1"/>
          <p:nvPr/>
        </p:nvSpPr>
        <p:spPr>
          <a:xfrm>
            <a:off x="2174225" y="-12583"/>
            <a:ext cx="6709827"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US" sz="3200" b="1">
                <a:solidFill>
                  <a:schemeClr val="dk1"/>
                </a:solidFill>
                <a:latin typeface="Arial Narrow"/>
                <a:ea typeface="Arial Narrow"/>
                <a:cs typeface="Arial Narrow"/>
                <a:sym typeface="Arial Narrow"/>
              </a:rPr>
              <a:t>Supervised classification</a:t>
            </a:r>
            <a:endParaRPr/>
          </a:p>
        </p:txBody>
      </p:sp>
      <p:pic>
        <p:nvPicPr>
          <p:cNvPr id="235" name="Google Shape;235;p7"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236" name="Google Shape;236;p7"/>
          <p:cNvSpPr txBox="1">
            <a:spLocks noGrp="1"/>
          </p:cNvSpPr>
          <p:nvPr>
            <p:ph type="ftr" idx="11"/>
          </p:nvPr>
        </p:nvSpPr>
        <p:spPr>
          <a:xfrm>
            <a:off x="3307202" y="6537437"/>
            <a:ext cx="5583646" cy="171943"/>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E9c Land Cover Classification</a:t>
            </a:r>
            <a:endParaRPr/>
          </a:p>
          <a:p>
            <a:pPr marL="0" lvl="0" indent="0" algn="ctr" rtl="0">
              <a:spcBef>
                <a:spcPts val="0"/>
              </a:spcBef>
              <a:spcAft>
                <a:spcPts val="0"/>
              </a:spcAft>
              <a:buNone/>
            </a:pPr>
            <a:endParaRPr/>
          </a:p>
        </p:txBody>
      </p:sp>
      <p:sp>
        <p:nvSpPr>
          <p:cNvPr id="237" name="Google Shape;237;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pic>
        <p:nvPicPr>
          <p:cNvPr id="238" name="Google Shape;238;p7"/>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239" name="Google Shape;239;p7"/>
          <p:cNvSpPr txBox="1"/>
          <p:nvPr/>
        </p:nvSpPr>
        <p:spPr>
          <a:xfrm>
            <a:off x="1123676" y="1770375"/>
            <a:ext cx="9462600" cy="3324600"/>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400"/>
              <a:buFont typeface="Arial"/>
              <a:buChar char="•"/>
            </a:pPr>
            <a:r>
              <a:rPr lang="en-US" sz="2400">
                <a:solidFill>
                  <a:schemeClr val="dk1"/>
                </a:solidFill>
                <a:latin typeface="Arial Narrow"/>
                <a:ea typeface="Arial Narrow"/>
                <a:cs typeface="Arial Narrow"/>
                <a:sym typeface="Arial Narrow"/>
              </a:rPr>
              <a:t>User provides labeled training data (e.g., selecting known land cover types).</a:t>
            </a:r>
            <a:endParaRPr/>
          </a:p>
          <a:p>
            <a:pPr marL="342900" marR="0" lvl="0" indent="-342900" algn="l" rtl="0">
              <a:spcBef>
                <a:spcPts val="0"/>
              </a:spcBef>
              <a:spcAft>
                <a:spcPts val="0"/>
              </a:spcAft>
              <a:buClr>
                <a:schemeClr val="dk1"/>
              </a:buClr>
              <a:buSzPts val="2400"/>
              <a:buFont typeface="Arial"/>
              <a:buChar char="•"/>
            </a:pPr>
            <a:r>
              <a:rPr lang="en-US" sz="2400">
                <a:solidFill>
                  <a:schemeClr val="dk1"/>
                </a:solidFill>
                <a:latin typeface="Arial Narrow"/>
                <a:ea typeface="Arial Narrow"/>
                <a:cs typeface="Arial Narrow"/>
                <a:sym typeface="Arial Narrow"/>
              </a:rPr>
              <a:t>Algorithm learns from these samples to classify the entire image.</a:t>
            </a:r>
            <a:br>
              <a:rPr lang="en-US" sz="2400">
                <a:solidFill>
                  <a:schemeClr val="dk1"/>
                </a:solidFill>
                <a:latin typeface="Arial Narrow"/>
                <a:ea typeface="Arial Narrow"/>
                <a:cs typeface="Arial Narrow"/>
                <a:sym typeface="Arial Narrow"/>
              </a:rPr>
            </a:br>
            <a:endParaRPr sz="2400">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US" sz="2400" b="1">
                <a:solidFill>
                  <a:schemeClr val="dk1"/>
                </a:solidFill>
                <a:latin typeface="Arial Narrow"/>
                <a:ea typeface="Arial Narrow"/>
                <a:cs typeface="Arial Narrow"/>
                <a:sym typeface="Arial Narrow"/>
              </a:rPr>
              <a:t>Examples</a:t>
            </a:r>
            <a:endParaRPr sz="2400" b="1">
              <a:solidFill>
                <a:schemeClr val="dk1"/>
              </a:solidFill>
              <a:latin typeface="Arial Narrow"/>
              <a:ea typeface="Arial Narrow"/>
              <a:cs typeface="Arial Narrow"/>
              <a:sym typeface="Arial Narrow"/>
            </a:endParaRPr>
          </a:p>
          <a:p>
            <a:pPr marL="342900" marR="0" lvl="0" indent="-342900" algn="l" rtl="0">
              <a:spcBef>
                <a:spcPts val="0"/>
              </a:spcBef>
              <a:spcAft>
                <a:spcPts val="0"/>
              </a:spcAft>
              <a:buClr>
                <a:schemeClr val="dk1"/>
              </a:buClr>
              <a:buSzPts val="2400"/>
              <a:buFont typeface="Arial"/>
              <a:buChar char="•"/>
            </a:pPr>
            <a:r>
              <a:rPr lang="en-US" sz="2400">
                <a:solidFill>
                  <a:schemeClr val="dk1"/>
                </a:solidFill>
                <a:latin typeface="Arial Narrow"/>
                <a:ea typeface="Arial Narrow"/>
                <a:cs typeface="Arial Narrow"/>
                <a:sym typeface="Arial Narrow"/>
              </a:rPr>
              <a:t>Maximum Likelihood Classification (MLC)</a:t>
            </a:r>
            <a:endParaRPr sz="2400">
              <a:solidFill>
                <a:schemeClr val="dk1"/>
              </a:solidFill>
              <a:latin typeface="Arial Narrow"/>
              <a:ea typeface="Arial Narrow"/>
              <a:cs typeface="Arial Narrow"/>
              <a:sym typeface="Arial Narrow"/>
            </a:endParaRPr>
          </a:p>
          <a:p>
            <a:pPr marL="342900" marR="0" lvl="0" indent="-342900" algn="l" rtl="0">
              <a:spcBef>
                <a:spcPts val="0"/>
              </a:spcBef>
              <a:spcAft>
                <a:spcPts val="0"/>
              </a:spcAft>
              <a:buClr>
                <a:schemeClr val="dk1"/>
              </a:buClr>
              <a:buSzPts val="2400"/>
              <a:buFont typeface="Arial"/>
              <a:buChar char="•"/>
            </a:pPr>
            <a:r>
              <a:rPr lang="en-US" sz="2400">
                <a:solidFill>
                  <a:schemeClr val="dk1"/>
                </a:solidFill>
                <a:latin typeface="Arial Narrow"/>
                <a:ea typeface="Arial Narrow"/>
                <a:cs typeface="Arial Narrow"/>
                <a:sym typeface="Arial Narrow"/>
              </a:rPr>
              <a:t>Support Vector Machines (SVM)</a:t>
            </a:r>
            <a:endParaRPr sz="2400">
              <a:solidFill>
                <a:schemeClr val="dk1"/>
              </a:solidFill>
              <a:latin typeface="Arial Narrow"/>
              <a:ea typeface="Arial Narrow"/>
              <a:cs typeface="Arial Narrow"/>
              <a:sym typeface="Arial Narrow"/>
            </a:endParaRPr>
          </a:p>
          <a:p>
            <a:pPr marL="342900" marR="0" lvl="0" indent="-342900" algn="l" rtl="0">
              <a:spcBef>
                <a:spcPts val="0"/>
              </a:spcBef>
              <a:spcAft>
                <a:spcPts val="0"/>
              </a:spcAft>
              <a:buClr>
                <a:schemeClr val="dk1"/>
              </a:buClr>
              <a:buSzPts val="2400"/>
              <a:buFont typeface="Arial"/>
              <a:buChar char="•"/>
            </a:pPr>
            <a:r>
              <a:rPr lang="en-US" sz="2400">
                <a:solidFill>
                  <a:schemeClr val="dk1"/>
                </a:solidFill>
                <a:latin typeface="Arial Narrow"/>
                <a:ea typeface="Arial Narrow"/>
                <a:cs typeface="Arial Narrow"/>
                <a:sym typeface="Arial Narrow"/>
              </a:rPr>
              <a:t>Random Forest (RF)</a:t>
            </a:r>
            <a:endParaRPr sz="2400">
              <a:solidFill>
                <a:schemeClr val="dk1"/>
              </a:solidFill>
              <a:latin typeface="Arial Narrow"/>
              <a:ea typeface="Arial Narrow"/>
              <a:cs typeface="Arial Narrow"/>
              <a:sym typeface="Arial Narrow"/>
            </a:endParaRPr>
          </a:p>
          <a:p>
            <a:pPr marL="342900" marR="0" lvl="0" indent="-342900" algn="l" rtl="0">
              <a:spcBef>
                <a:spcPts val="0"/>
              </a:spcBef>
              <a:spcAft>
                <a:spcPts val="0"/>
              </a:spcAft>
              <a:buClr>
                <a:schemeClr val="dk1"/>
              </a:buClr>
              <a:buSzPts val="2400"/>
              <a:buFont typeface="Arial"/>
              <a:buChar char="•"/>
            </a:pPr>
            <a:r>
              <a:rPr lang="en-US" sz="2400">
                <a:solidFill>
                  <a:schemeClr val="dk1"/>
                </a:solidFill>
                <a:latin typeface="Arial Narrow"/>
                <a:ea typeface="Arial Narrow"/>
                <a:cs typeface="Arial Narrow"/>
                <a:sym typeface="Arial Narrow"/>
              </a:rPr>
              <a:t>Artificial Neural Networks (ANN)</a:t>
            </a:r>
            <a:endParaRPr sz="2400">
              <a:solidFill>
                <a:schemeClr val="dk1"/>
              </a:solidFill>
              <a:latin typeface="Arial Narrow"/>
              <a:ea typeface="Arial Narrow"/>
              <a:cs typeface="Arial Narrow"/>
              <a:sym typeface="Arial Narrow"/>
            </a:endParaRPr>
          </a:p>
          <a:p>
            <a:pPr marL="285750" marR="0" lvl="0" indent="-171450" algn="l" rtl="0">
              <a:spcBef>
                <a:spcPts val="0"/>
              </a:spcBef>
              <a:spcAft>
                <a:spcPts val="0"/>
              </a:spcAft>
              <a:buClr>
                <a:schemeClr val="dk1"/>
              </a:buClr>
              <a:buSzPts val="1800"/>
              <a:buFont typeface="Arial"/>
              <a:buNone/>
            </a:pPr>
            <a:endParaRPr sz="1800" b="1">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8"/>
          <p:cNvSpPr txBox="1"/>
          <p:nvPr/>
        </p:nvSpPr>
        <p:spPr>
          <a:xfrm>
            <a:off x="2174225" y="-12583"/>
            <a:ext cx="6709827"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US" sz="3200" b="1">
                <a:solidFill>
                  <a:schemeClr val="dk1"/>
                </a:solidFill>
                <a:latin typeface="Arial Narrow"/>
                <a:ea typeface="Arial Narrow"/>
                <a:cs typeface="Arial Narrow"/>
                <a:sym typeface="Arial Narrow"/>
              </a:rPr>
              <a:t>Supervised classification</a:t>
            </a:r>
            <a:endParaRPr/>
          </a:p>
        </p:txBody>
      </p:sp>
      <p:pic>
        <p:nvPicPr>
          <p:cNvPr id="246" name="Google Shape;246;p8"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247" name="Google Shape;247;p8"/>
          <p:cNvSpPr txBox="1">
            <a:spLocks noGrp="1"/>
          </p:cNvSpPr>
          <p:nvPr>
            <p:ph type="ftr" idx="11"/>
          </p:nvPr>
        </p:nvSpPr>
        <p:spPr>
          <a:xfrm>
            <a:off x="3307202" y="6537437"/>
            <a:ext cx="5583646" cy="171943"/>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E9c Land Cover Classification</a:t>
            </a:r>
            <a:endParaRPr/>
          </a:p>
          <a:p>
            <a:pPr marL="0" lvl="0" indent="0" algn="ctr" rtl="0">
              <a:spcBef>
                <a:spcPts val="0"/>
              </a:spcBef>
              <a:spcAft>
                <a:spcPts val="0"/>
              </a:spcAft>
              <a:buNone/>
            </a:pPr>
            <a:endParaRPr/>
          </a:p>
        </p:txBody>
      </p:sp>
      <p:sp>
        <p:nvSpPr>
          <p:cNvPr id="248" name="Google Shape;248;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pic>
        <p:nvPicPr>
          <p:cNvPr id="249" name="Google Shape;249;p8"/>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250" name="Google Shape;250;p8"/>
          <p:cNvSpPr/>
          <p:nvPr/>
        </p:nvSpPr>
        <p:spPr>
          <a:xfrm>
            <a:off x="1208840" y="1366819"/>
            <a:ext cx="4201144" cy="4127985"/>
          </a:xfrm>
          <a:prstGeom prst="rect">
            <a:avLst/>
          </a:prstGeom>
          <a:solidFill>
            <a:srgbClr val="A8D08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a:solidFill>
                  <a:schemeClr val="lt1"/>
                </a:solidFill>
                <a:latin typeface="Arial Narrow"/>
                <a:ea typeface="Arial Narrow"/>
                <a:cs typeface="Arial Narrow"/>
                <a:sym typeface="Arial Narrow"/>
              </a:rPr>
              <a:t>Advantages</a:t>
            </a:r>
            <a:endParaRPr/>
          </a:p>
          <a:p>
            <a:pPr marL="0" marR="0" lvl="0" indent="0" algn="ctr" rtl="0">
              <a:spcBef>
                <a:spcPts val="0"/>
              </a:spcBef>
              <a:spcAft>
                <a:spcPts val="0"/>
              </a:spcAft>
              <a:buNone/>
            </a:pPr>
            <a:endParaRPr sz="2400" b="1">
              <a:solidFill>
                <a:schemeClr val="lt1"/>
              </a:solidFill>
              <a:latin typeface="Arial Narrow"/>
              <a:ea typeface="Arial Narrow"/>
              <a:cs typeface="Arial Narrow"/>
              <a:sym typeface="Arial Narrow"/>
            </a:endParaRPr>
          </a:p>
          <a:p>
            <a:pPr marL="342900" marR="0" lvl="0" indent="-342900" algn="l" rtl="0">
              <a:spcBef>
                <a:spcPts val="0"/>
              </a:spcBef>
              <a:spcAft>
                <a:spcPts val="0"/>
              </a:spcAft>
              <a:buClr>
                <a:schemeClr val="lt1"/>
              </a:buClr>
              <a:buSzPts val="2400"/>
              <a:buFont typeface="Arial"/>
              <a:buChar char="•"/>
            </a:pPr>
            <a:r>
              <a:rPr lang="en-US" sz="2400">
                <a:solidFill>
                  <a:schemeClr val="lt1"/>
                </a:solidFill>
                <a:latin typeface="Arial Narrow"/>
                <a:ea typeface="Arial Narrow"/>
                <a:cs typeface="Arial Narrow"/>
                <a:sym typeface="Arial Narrow"/>
              </a:rPr>
              <a:t>High accuracy if good training data is available</a:t>
            </a:r>
            <a:endParaRPr/>
          </a:p>
          <a:p>
            <a:pPr marL="342900" marR="0" lvl="0" indent="-342900" algn="l" rtl="0">
              <a:spcBef>
                <a:spcPts val="0"/>
              </a:spcBef>
              <a:spcAft>
                <a:spcPts val="0"/>
              </a:spcAft>
              <a:buClr>
                <a:schemeClr val="lt1"/>
              </a:buClr>
              <a:buSzPts val="2400"/>
              <a:buFont typeface="Arial"/>
              <a:buChar char="•"/>
            </a:pPr>
            <a:r>
              <a:rPr lang="en-US" sz="2400">
                <a:solidFill>
                  <a:schemeClr val="lt1"/>
                </a:solidFill>
                <a:latin typeface="Arial Narrow"/>
                <a:ea typeface="Arial Narrow"/>
                <a:cs typeface="Arial Narrow"/>
                <a:sym typeface="Arial Narrow"/>
              </a:rPr>
              <a:t>Suitable for complex land cover types</a:t>
            </a:r>
            <a:endParaRPr/>
          </a:p>
          <a:p>
            <a:pPr marL="342900" marR="0" lvl="0" indent="-342900" algn="l" rtl="0">
              <a:spcBef>
                <a:spcPts val="0"/>
              </a:spcBef>
              <a:spcAft>
                <a:spcPts val="0"/>
              </a:spcAft>
              <a:buClr>
                <a:schemeClr val="lt1"/>
              </a:buClr>
              <a:buSzPts val="2400"/>
              <a:buFont typeface="Arial"/>
              <a:buChar char="•"/>
            </a:pPr>
            <a:r>
              <a:rPr lang="en-US" sz="2400">
                <a:solidFill>
                  <a:schemeClr val="lt1"/>
                </a:solidFill>
                <a:latin typeface="Arial Narrow"/>
                <a:ea typeface="Arial Narrow"/>
                <a:cs typeface="Arial Narrow"/>
                <a:sym typeface="Arial Narrow"/>
              </a:rPr>
              <a:t>Can incorporate expert knowledge</a:t>
            </a:r>
            <a:endParaRPr sz="1800">
              <a:solidFill>
                <a:schemeClr val="lt1"/>
              </a:solidFill>
              <a:latin typeface="Arial Narrow"/>
              <a:ea typeface="Arial Narrow"/>
              <a:cs typeface="Arial Narrow"/>
              <a:sym typeface="Arial Narrow"/>
            </a:endParaRPr>
          </a:p>
        </p:txBody>
      </p:sp>
      <p:sp>
        <p:nvSpPr>
          <p:cNvPr id="251" name="Google Shape;251;p8"/>
          <p:cNvSpPr/>
          <p:nvPr/>
        </p:nvSpPr>
        <p:spPr>
          <a:xfrm>
            <a:off x="6784630" y="1366817"/>
            <a:ext cx="4201144" cy="4127985"/>
          </a:xfrm>
          <a:prstGeom prst="rect">
            <a:avLst/>
          </a:prstGeom>
          <a:solidFill>
            <a:srgbClr val="F4B0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a:solidFill>
                  <a:schemeClr val="lt1"/>
                </a:solidFill>
                <a:latin typeface="Arial Narrow"/>
                <a:ea typeface="Arial Narrow"/>
                <a:cs typeface="Arial Narrow"/>
                <a:sym typeface="Arial Narrow"/>
              </a:rPr>
              <a:t>Disadvantages</a:t>
            </a:r>
            <a:endParaRPr sz="2400" b="1">
              <a:solidFill>
                <a:schemeClr val="lt1"/>
              </a:solidFill>
              <a:latin typeface="Arial Narrow"/>
              <a:ea typeface="Arial Narrow"/>
              <a:cs typeface="Arial Narrow"/>
              <a:sym typeface="Arial Narrow"/>
            </a:endParaRPr>
          </a:p>
          <a:p>
            <a:pPr marL="342900" marR="0" lvl="0" indent="-190500" algn="ctr" rtl="0">
              <a:spcBef>
                <a:spcPts val="0"/>
              </a:spcBef>
              <a:spcAft>
                <a:spcPts val="0"/>
              </a:spcAft>
              <a:buClr>
                <a:schemeClr val="dk1"/>
              </a:buClr>
              <a:buSzPts val="2400"/>
              <a:buFont typeface="Arial"/>
              <a:buNone/>
            </a:pPr>
            <a:endParaRPr sz="2400" b="1">
              <a:solidFill>
                <a:schemeClr val="lt1"/>
              </a:solidFill>
              <a:latin typeface="Arial Narrow"/>
              <a:ea typeface="Arial Narrow"/>
              <a:cs typeface="Arial Narrow"/>
              <a:sym typeface="Arial Narrow"/>
            </a:endParaRPr>
          </a:p>
          <a:p>
            <a:pPr marL="342900" marR="0" lvl="0" indent="-381000" algn="l" rtl="0">
              <a:spcBef>
                <a:spcPts val="0"/>
              </a:spcBef>
              <a:spcAft>
                <a:spcPts val="0"/>
              </a:spcAft>
              <a:buClr>
                <a:schemeClr val="lt1"/>
              </a:buClr>
              <a:buSzPts val="3000"/>
              <a:buFont typeface="Arial"/>
              <a:buChar char="•"/>
            </a:pPr>
            <a:r>
              <a:rPr lang="en-US" sz="2400">
                <a:solidFill>
                  <a:schemeClr val="lt1"/>
                </a:solidFill>
                <a:latin typeface="Arial Narrow"/>
                <a:ea typeface="Arial Narrow"/>
                <a:cs typeface="Arial Narrow"/>
                <a:sym typeface="Arial Narrow"/>
              </a:rPr>
              <a:t>Bad accuracy if training data is not sufficient</a:t>
            </a:r>
            <a:endParaRPr sz="2400">
              <a:solidFill>
                <a:schemeClr val="lt1"/>
              </a:solidFill>
              <a:latin typeface="Arial Narrow"/>
              <a:ea typeface="Arial Narrow"/>
              <a:cs typeface="Arial Narrow"/>
              <a:sym typeface="Arial Narrow"/>
            </a:endParaRPr>
          </a:p>
          <a:p>
            <a:pPr marL="342900" marR="0" lvl="0" indent="-342900" algn="l" rtl="0">
              <a:spcBef>
                <a:spcPts val="0"/>
              </a:spcBef>
              <a:spcAft>
                <a:spcPts val="0"/>
              </a:spcAft>
              <a:buClr>
                <a:schemeClr val="lt1"/>
              </a:buClr>
              <a:buSzPts val="2400"/>
              <a:buFont typeface="Arial Narrow"/>
              <a:buChar char="•"/>
            </a:pPr>
            <a:r>
              <a:rPr lang="en-US" sz="2400">
                <a:solidFill>
                  <a:schemeClr val="lt1"/>
                </a:solidFill>
                <a:latin typeface="Arial Narrow"/>
                <a:ea typeface="Arial Narrow"/>
                <a:cs typeface="Arial Narrow"/>
                <a:sym typeface="Arial Narrow"/>
              </a:rPr>
              <a:t>time consuming (training data)</a:t>
            </a:r>
            <a:endParaRPr sz="2400">
              <a:solidFill>
                <a:schemeClr val="lt1"/>
              </a:solidFill>
              <a:latin typeface="Arial Narrow"/>
              <a:ea typeface="Arial Narrow"/>
              <a:cs typeface="Arial Narrow"/>
              <a:sym typeface="Arial Narrow"/>
            </a:endParaRPr>
          </a:p>
          <a:p>
            <a:pPr marL="0" marR="0" lvl="0" indent="0" algn="l" rtl="0">
              <a:spcBef>
                <a:spcPts val="0"/>
              </a:spcBef>
              <a:spcAft>
                <a:spcPts val="0"/>
              </a:spcAft>
              <a:buNone/>
            </a:pPr>
            <a:endParaRPr sz="2400">
              <a:solidFill>
                <a:schemeClr val="lt1"/>
              </a:solidFill>
              <a:latin typeface="Arial Narrow"/>
              <a:ea typeface="Arial Narrow"/>
              <a:cs typeface="Arial Narrow"/>
              <a:sym typeface="Arial Narrow"/>
            </a:endParaRPr>
          </a:p>
          <a:p>
            <a:pPr marL="0" marR="0" lvl="0" indent="0" algn="l" rtl="0">
              <a:spcBef>
                <a:spcPts val="0"/>
              </a:spcBef>
              <a:spcAft>
                <a:spcPts val="0"/>
              </a:spcAft>
              <a:buNone/>
            </a:pPr>
            <a:endParaRPr sz="2400">
              <a:solidFill>
                <a:schemeClr val="lt1"/>
              </a:solidFill>
              <a:latin typeface="Arial Narrow"/>
              <a:ea typeface="Arial Narrow"/>
              <a:cs typeface="Arial Narrow"/>
              <a:sym typeface="Arial Narrow"/>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9"/>
          <p:cNvSpPr txBox="1"/>
          <p:nvPr/>
        </p:nvSpPr>
        <p:spPr>
          <a:xfrm>
            <a:off x="2174225" y="-5257"/>
            <a:ext cx="8036000"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US" sz="3200" b="1">
                <a:solidFill>
                  <a:schemeClr val="dk1"/>
                </a:solidFill>
                <a:latin typeface="Arial Narrow"/>
                <a:ea typeface="Arial Narrow"/>
                <a:cs typeface="Arial Narrow"/>
                <a:sym typeface="Arial Narrow"/>
              </a:rPr>
              <a:t>Supervised classification – Maximum likelihood</a:t>
            </a:r>
            <a:endParaRPr sz="1800">
              <a:solidFill>
                <a:schemeClr val="dk1"/>
              </a:solidFill>
              <a:latin typeface="Calibri"/>
              <a:ea typeface="Calibri"/>
              <a:cs typeface="Calibri"/>
              <a:sym typeface="Calibri"/>
            </a:endParaRPr>
          </a:p>
        </p:txBody>
      </p:sp>
      <p:pic>
        <p:nvPicPr>
          <p:cNvPr id="258" name="Google Shape;258;p9"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259" name="Google Shape;259;p9"/>
          <p:cNvSpPr txBox="1">
            <a:spLocks noGrp="1"/>
          </p:cNvSpPr>
          <p:nvPr>
            <p:ph type="ftr" idx="11"/>
          </p:nvPr>
        </p:nvSpPr>
        <p:spPr>
          <a:xfrm>
            <a:off x="3307202" y="6537437"/>
            <a:ext cx="5583646" cy="171943"/>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EOCap4Africa – E9c Land Cover Classification</a:t>
            </a:r>
            <a:endParaRPr/>
          </a:p>
          <a:p>
            <a:pPr marL="0" lvl="0" indent="0" algn="ctr" rtl="0">
              <a:spcBef>
                <a:spcPts val="0"/>
              </a:spcBef>
              <a:spcAft>
                <a:spcPts val="0"/>
              </a:spcAft>
              <a:buNone/>
            </a:pPr>
            <a:endParaRPr/>
          </a:p>
        </p:txBody>
      </p:sp>
      <p:sp>
        <p:nvSpPr>
          <p:cNvPr id="260" name="Google Shape;260;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pic>
        <p:nvPicPr>
          <p:cNvPr id="261" name="Google Shape;261;p9"/>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262" name="Google Shape;262;p9"/>
          <p:cNvSpPr txBox="1"/>
          <p:nvPr/>
        </p:nvSpPr>
        <p:spPr>
          <a:xfrm>
            <a:off x="1478573" y="2914650"/>
            <a:ext cx="9432600" cy="1846800"/>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400"/>
              <a:buFont typeface="Arial"/>
              <a:buChar char="•"/>
            </a:pPr>
            <a:r>
              <a:rPr lang="en-US" sz="2400">
                <a:solidFill>
                  <a:schemeClr val="dk1"/>
                </a:solidFill>
                <a:latin typeface="Arial Narrow"/>
                <a:ea typeface="Arial Narrow"/>
                <a:cs typeface="Arial Narrow"/>
                <a:sym typeface="Arial Narrow"/>
              </a:rPr>
              <a:t>A </a:t>
            </a:r>
            <a:r>
              <a:rPr lang="en-US" sz="2400" b="1">
                <a:solidFill>
                  <a:schemeClr val="dk1"/>
                </a:solidFill>
                <a:latin typeface="Arial Narrow"/>
                <a:ea typeface="Arial Narrow"/>
                <a:cs typeface="Arial Narrow"/>
                <a:sym typeface="Arial Narrow"/>
              </a:rPr>
              <a:t>probabilistic classifier</a:t>
            </a:r>
            <a:r>
              <a:rPr lang="en-US" sz="2400">
                <a:solidFill>
                  <a:schemeClr val="dk1"/>
                </a:solidFill>
                <a:latin typeface="Arial Narrow"/>
                <a:ea typeface="Arial Narrow"/>
                <a:cs typeface="Arial Narrow"/>
                <a:sym typeface="Arial Narrow"/>
              </a:rPr>
              <a:t> that assigns each pixel to the class with the highest probability</a:t>
            </a:r>
            <a:endParaRPr sz="2400">
              <a:solidFill>
                <a:schemeClr val="dk1"/>
              </a:solidFill>
              <a:latin typeface="Arial Narrow"/>
              <a:ea typeface="Arial Narrow"/>
              <a:cs typeface="Arial Narrow"/>
              <a:sym typeface="Arial Narrow"/>
            </a:endParaRPr>
          </a:p>
          <a:p>
            <a:pPr marL="342900" marR="0" lvl="0" indent="-342900" algn="l" rtl="0">
              <a:spcBef>
                <a:spcPts val="0"/>
              </a:spcBef>
              <a:spcAft>
                <a:spcPts val="0"/>
              </a:spcAft>
              <a:buClr>
                <a:schemeClr val="dk1"/>
              </a:buClr>
              <a:buSzPts val="2400"/>
              <a:buFont typeface="Arial"/>
              <a:buChar char="•"/>
            </a:pPr>
            <a:r>
              <a:rPr lang="en-US" sz="2400">
                <a:solidFill>
                  <a:schemeClr val="dk1"/>
                </a:solidFill>
                <a:latin typeface="Arial Narrow"/>
                <a:ea typeface="Arial Narrow"/>
                <a:cs typeface="Arial Narrow"/>
                <a:sym typeface="Arial Narrow"/>
              </a:rPr>
              <a:t>Assumes that the </a:t>
            </a:r>
            <a:r>
              <a:rPr lang="en-US" sz="2400" b="1">
                <a:solidFill>
                  <a:schemeClr val="dk1"/>
                </a:solidFill>
                <a:latin typeface="Arial Narrow"/>
                <a:ea typeface="Arial Narrow"/>
                <a:cs typeface="Arial Narrow"/>
                <a:sym typeface="Arial Narrow"/>
              </a:rPr>
              <a:t>data follows a normal (Gaussian) distribution</a:t>
            </a:r>
            <a:endParaRPr sz="2400">
              <a:solidFill>
                <a:schemeClr val="dk1"/>
              </a:solidFill>
              <a:latin typeface="Arial Narrow"/>
              <a:ea typeface="Arial Narrow"/>
              <a:cs typeface="Arial Narrow"/>
              <a:sym typeface="Arial Narrow"/>
            </a:endParaRPr>
          </a:p>
          <a:p>
            <a:pPr marL="342900" marR="0" lvl="0" indent="-342900" algn="l" rtl="0">
              <a:spcBef>
                <a:spcPts val="0"/>
              </a:spcBef>
              <a:spcAft>
                <a:spcPts val="0"/>
              </a:spcAft>
              <a:buClr>
                <a:schemeClr val="dk1"/>
              </a:buClr>
              <a:buSzPts val="2400"/>
              <a:buFont typeface="Arial"/>
              <a:buChar char="•"/>
            </a:pPr>
            <a:r>
              <a:rPr lang="en-US" sz="2400">
                <a:solidFill>
                  <a:schemeClr val="dk1"/>
                </a:solidFill>
                <a:latin typeface="Arial Narrow"/>
                <a:ea typeface="Arial Narrow"/>
                <a:cs typeface="Arial Narrow"/>
                <a:sym typeface="Arial Narrow"/>
              </a:rPr>
              <a:t>Uses statistical parameters from training data (mean, variance, covariance)</a:t>
            </a:r>
            <a:endParaRPr sz="1800">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63" name="Google Shape;263;p9"/>
          <p:cNvSpPr/>
          <p:nvPr/>
        </p:nvSpPr>
        <p:spPr>
          <a:xfrm>
            <a:off x="1106263" y="1410780"/>
            <a:ext cx="3505087" cy="962755"/>
          </a:xfrm>
          <a:prstGeom prst="rect">
            <a:avLst/>
          </a:prstGeom>
          <a:solidFill>
            <a:srgbClr val="1F4E7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a:solidFill>
                  <a:schemeClr val="lt1"/>
                </a:solidFill>
                <a:latin typeface="Arial Narrow"/>
                <a:ea typeface="Arial Narrow"/>
                <a:cs typeface="Arial Narrow"/>
                <a:sym typeface="Arial Narrow"/>
              </a:rPr>
              <a:t>Definition</a:t>
            </a:r>
            <a:endParaRPr sz="1800">
              <a:solidFill>
                <a:schemeClr val="lt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1171</Words>
  <Application>Microsoft Office PowerPoint</Application>
  <PresentationFormat>Breitbild</PresentationFormat>
  <Paragraphs>246</Paragraphs>
  <Slides>22</Slides>
  <Notes>22</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22</vt:i4>
      </vt:variant>
    </vt:vector>
  </HeadingPairs>
  <TitlesOfParts>
    <vt:vector size="28" baseType="lpstr">
      <vt:lpstr>Arial Narrow</vt:lpstr>
      <vt:lpstr>Calibri</vt:lpstr>
      <vt:lpstr>Arial</vt:lpstr>
      <vt:lpstr>Noto Sans Symbols</vt:lpstr>
      <vt:lpstr>Open Sans Light</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Thank you for your attention!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Michael Thiel</dc:creator>
  <cp:lastModifiedBy>Lara Alves Oeltjebruns</cp:lastModifiedBy>
  <cp:revision>1</cp:revision>
  <dcterms:created xsi:type="dcterms:W3CDTF">2019-06-02T12:25:39Z</dcterms:created>
  <dcterms:modified xsi:type="dcterms:W3CDTF">2026-04-15T13:46:42Z</dcterms:modified>
</cp:coreProperties>
</file>